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embeddings/oleObject1.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8" r:id="rId3"/>
    <p:sldId id="272" r:id="rId4"/>
    <p:sldId id="273" r:id="rId5"/>
    <p:sldId id="271" r:id="rId6"/>
    <p:sldId id="268" r:id="rId7"/>
    <p:sldId id="260" r:id="rId8"/>
    <p:sldId id="283" r:id="rId9"/>
    <p:sldId id="269" r:id="rId10"/>
    <p:sldId id="259" r:id="rId11"/>
    <p:sldId id="261" r:id="rId12"/>
    <p:sldId id="262" r:id="rId13"/>
    <p:sldId id="263" r:id="rId14"/>
    <p:sldId id="264" r:id="rId15"/>
    <p:sldId id="267" r:id="rId16"/>
    <p:sldId id="266" r:id="rId17"/>
    <p:sldId id="274" r:id="rId18"/>
    <p:sldId id="281" r:id="rId19"/>
    <p:sldId id="282" r:id="rId20"/>
    <p:sldId id="275" r:id="rId21"/>
    <p:sldId id="276" r:id="rId22"/>
    <p:sldId id="277" r:id="rId23"/>
    <p:sldId id="278" r:id="rId24"/>
    <p:sldId id="279"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4" d="100"/>
          <a:sy n="94" d="100"/>
        </p:scale>
        <p:origin x="-1744"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pic>
        <p:nvPicPr>
          <p:cNvPr id="7" name="Picture 8"/>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112837"/>
            <a:ext cx="9217025" cy="203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395412"/>
            <a:ext cx="7772400" cy="1470025"/>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490484035"/>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pic>
        <p:nvPicPr>
          <p:cNvPr id="7" name="Picture 5"/>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12700"/>
            <a:ext cx="9153525"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95810"/>
            <a:ext cx="8229600" cy="45578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304799" y="868082"/>
            <a:ext cx="8500533" cy="5347447"/>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72708295"/>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Clicker Question">
    <p:spTree>
      <p:nvGrpSpPr>
        <p:cNvPr id="1" name=""/>
        <p:cNvGrpSpPr/>
        <p:nvPr/>
      </p:nvGrpSpPr>
      <p:grpSpPr>
        <a:xfrm>
          <a:off x="0" y="0"/>
          <a:ext cx="0" cy="0"/>
          <a:chOff x="0" y="0"/>
          <a:chExt cx="0" cy="0"/>
        </a:xfrm>
      </p:grpSpPr>
      <p:pic>
        <p:nvPicPr>
          <p:cNvPr id="8" name="Picture 5"/>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25" y="-12700"/>
            <a:ext cx="9153525"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95810"/>
            <a:ext cx="8229600" cy="45578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287867" y="898394"/>
            <a:ext cx="8551333" cy="5227769"/>
          </a:xfrm>
          <a:prstGeom prst="rect">
            <a:avLst/>
          </a:prstGeom>
        </p:spPr>
        <p:txBody>
          <a:bodyPr/>
          <a:lstStyle>
            <a:lvl1pPr marL="514350" indent="-514350">
              <a:buFont typeface="+mj-lt"/>
              <a:buAutoNum type="arabicPeriod"/>
              <a:defRPr/>
            </a:lvl1pPr>
            <a:lvl2pPr>
              <a:buFont typeface="+mj-lt"/>
              <a:buAutoNum type="alphaUcPeriod"/>
              <a:defRPr>
                <a:solidFill>
                  <a:srgbClr val="000000"/>
                </a:solidFill>
              </a:defRPr>
            </a:lvl2pPr>
            <a:lvl3pPr marL="1143000" indent="-228600">
              <a:buFont typeface="Wingdings" charset="2"/>
              <a:buChar char="Ø"/>
              <a:defRPr sz="2000" i="1"/>
            </a:lvl3pPr>
          </a:lstStyle>
          <a:p>
            <a:pPr lvl="0"/>
            <a:r>
              <a:rPr lang="en-US" dirty="0" smtClean="0"/>
              <a:t>Click to edit Master text styles</a:t>
            </a:r>
          </a:p>
          <a:p>
            <a:pPr lvl="1"/>
            <a:r>
              <a:rPr lang="en-US" dirty="0" smtClean="0"/>
              <a:t>Second level</a:t>
            </a:r>
          </a:p>
          <a:p>
            <a:pPr lvl="2"/>
            <a:r>
              <a:rPr lang="en-US" dirty="0" smtClean="0"/>
              <a:t>Third level</a:t>
            </a:r>
          </a:p>
        </p:txBody>
      </p:sp>
      <p:pic>
        <p:nvPicPr>
          <p:cNvPr id="7" name="Picture 5" descr="clicke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610600" y="76200"/>
            <a:ext cx="46672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09930695"/>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theme" Target="../theme/theme1.xml"/><Relationship Id="rId5" Type="http://schemas.openxmlformats.org/officeDocument/2006/relationships/image" Target="../media/image1.png"/><Relationship Id="rId6"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3" descr="ppt background bottom"/>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0" y="6453188"/>
            <a:ext cx="9142413"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3"/>
          <p:cNvPicPr>
            <a:picLocks noChangeAspect="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155575" y="6477000"/>
            <a:ext cx="2159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141544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8" r:id="rId3"/>
  </p:sldLayoutIdLst>
  <p:timing>
    <p:tnLst>
      <p:par>
        <p:cTn xmlns:p14="http://schemas.microsoft.com/office/powerpoint/2010/main" id="1" dur="indefinite" restart="never" nodeType="tmRoot"/>
      </p:par>
    </p:tnLst>
  </p:timing>
  <p:txStyles>
    <p:titleStyle>
      <a:lvl1pPr algn="ctr" defTabSz="457200" rtl="0" eaLnBrk="1" latinLnBrk="0" hangingPunct="1">
        <a:spcBef>
          <a:spcPct val="0"/>
        </a:spcBef>
        <a:buNone/>
        <a:defRPr sz="3200" b="1" i="1" kern="1200">
          <a:solidFill>
            <a:schemeClr val="bg1"/>
          </a:solidFill>
          <a:latin typeface="Trebuchet MS"/>
          <a:ea typeface="+mj-ea"/>
          <a:cs typeface="Trebuchet MS"/>
        </a:defRPr>
      </a:lvl1pPr>
    </p:titleStyle>
    <p:bodyStyle>
      <a:lvl1pPr marL="0" indent="0" algn="l" defTabSz="457200" rtl="0" eaLnBrk="1" latinLnBrk="0" hangingPunct="1">
        <a:spcBef>
          <a:spcPct val="20000"/>
        </a:spcBef>
        <a:buFont typeface="Arial"/>
        <a:buNone/>
        <a:defRPr sz="3200" kern="1200">
          <a:solidFill>
            <a:schemeClr val="tx1"/>
          </a:solidFill>
          <a:latin typeface="+mn-lt"/>
          <a:ea typeface="+mn-ea"/>
          <a:cs typeface="+mn-cs"/>
        </a:defRPr>
      </a:lvl1pPr>
      <a:lvl2pPr marL="971550" indent="-514350" algn="l" defTabSz="457200" rtl="0" eaLnBrk="1" latinLnBrk="0" hangingPunct="1">
        <a:spcBef>
          <a:spcPct val="20000"/>
        </a:spcBef>
        <a:buFont typeface="Wingdings" charset="2"/>
        <a:buChar char="Ø"/>
        <a:defRPr sz="2800" kern="1200">
          <a:solidFill>
            <a:srgbClr val="FF0000"/>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Wingdings" charset="2"/>
        <a:buChar char="Ø"/>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png"/><Relationship Id="rId1" Type="http://schemas.openxmlformats.org/officeDocument/2006/relationships/slideLayout" Target="../slideLayouts/slideLayout3.xml"/><Relationship Id="rId2"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5.png"/><Relationship Id="rId3"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5" Type="http://schemas.openxmlformats.org/officeDocument/2006/relationships/image" Target="../media/image25.png"/><Relationship Id="rId6" Type="http://schemas.openxmlformats.org/officeDocument/2006/relationships/image" Target="../media/image26.png"/><Relationship Id="rId7" Type="http://schemas.openxmlformats.org/officeDocument/2006/relationships/image" Target="../media/image27.png"/><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5.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pPr algn="l">
              <a:lnSpc>
                <a:spcPct val="80000"/>
              </a:lnSpc>
            </a:pPr>
            <a:r>
              <a:rPr lang="en-US" sz="2600" dirty="0">
                <a:latin typeface="Calibri" charset="0"/>
                <a:ea typeface="ＭＳ Ｐゴシック" charset="0"/>
              </a:rPr>
              <a:t>Today</a:t>
            </a:r>
            <a:r>
              <a:rPr lang="ja-JP" altLang="en-US" sz="2600" dirty="0">
                <a:latin typeface="Calibri" charset="0"/>
                <a:ea typeface="ＭＳ Ｐゴシック" charset="0"/>
              </a:rPr>
              <a:t>’</a:t>
            </a:r>
            <a:r>
              <a:rPr lang="en-US" altLang="ja-JP" sz="2600" dirty="0">
                <a:latin typeface="Calibri" charset="0"/>
                <a:ea typeface="ＭＳ Ｐゴシック" charset="0"/>
              </a:rPr>
              <a:t>s Concepts:</a:t>
            </a:r>
          </a:p>
          <a:p>
            <a:pPr lvl="1" algn="l">
              <a:lnSpc>
                <a:spcPct val="80000"/>
              </a:lnSpc>
            </a:pPr>
            <a:r>
              <a:rPr lang="en-US" dirty="0" smtClean="0">
                <a:solidFill>
                  <a:srgbClr val="FF0000"/>
                </a:solidFill>
                <a:latin typeface="Calibri" charset="0"/>
                <a:cs typeface="Arial" charset="0"/>
              </a:rPr>
              <a:t>Motion with Constant Acceleration</a:t>
            </a:r>
          </a:p>
          <a:p>
            <a:pPr lvl="1" algn="l">
              <a:lnSpc>
                <a:spcPct val="80000"/>
              </a:lnSpc>
            </a:pPr>
            <a:r>
              <a:rPr lang="en-US" dirty="0" smtClean="0">
                <a:solidFill>
                  <a:srgbClr val="FF0000"/>
                </a:solidFill>
                <a:latin typeface="Calibri" charset="0"/>
                <a:cs typeface="Arial" charset="0"/>
              </a:rPr>
              <a:t>Graphical Analysis</a:t>
            </a:r>
            <a:endParaRPr lang="en-US" dirty="0">
              <a:solidFill>
                <a:srgbClr val="FF0000"/>
              </a:solidFill>
              <a:latin typeface="Calibri" charset="0"/>
              <a:cs typeface="Arial" charset="0"/>
            </a:endParaRPr>
          </a:p>
          <a:p>
            <a:endParaRPr lang="en-US" dirty="0"/>
          </a:p>
        </p:txBody>
      </p:sp>
      <p:sp>
        <p:nvSpPr>
          <p:cNvPr id="2" name="Title 1"/>
          <p:cNvSpPr>
            <a:spLocks noGrp="1"/>
          </p:cNvSpPr>
          <p:nvPr>
            <p:ph type="ctrTitle"/>
          </p:nvPr>
        </p:nvSpPr>
        <p:spPr/>
        <p:txBody>
          <a:bodyPr/>
          <a:lstStyle/>
          <a:p>
            <a:r>
              <a:rPr lang="en-US" dirty="0">
                <a:latin typeface="Trebuchet MS" charset="0"/>
                <a:ea typeface="ＭＳ Ｐゴシック" charset="0"/>
              </a:rPr>
              <a:t>Classical Mechanics </a:t>
            </a:r>
            <a:br>
              <a:rPr lang="en-US" dirty="0">
                <a:latin typeface="Trebuchet MS" charset="0"/>
                <a:ea typeface="ＭＳ Ｐゴシック" charset="0"/>
              </a:rPr>
            </a:br>
            <a:r>
              <a:rPr lang="en-US" dirty="0" smtClean="0">
                <a:latin typeface="Trebuchet MS" charset="0"/>
                <a:ea typeface="ＭＳ Ｐゴシック" charset="0"/>
              </a:rPr>
              <a:t>Lecture 3</a:t>
            </a:r>
            <a:endParaRPr lang="en-US" dirty="0"/>
          </a:p>
        </p:txBody>
      </p:sp>
      <p:sp>
        <p:nvSpPr>
          <p:cNvPr id="4" name="TextBox 3"/>
          <p:cNvSpPr txBox="1"/>
          <p:nvPr/>
        </p:nvSpPr>
        <p:spPr>
          <a:xfrm>
            <a:off x="6461785" y="6519446"/>
            <a:ext cx="2621230" cy="276999"/>
          </a:xfrm>
          <a:prstGeom prst="rect">
            <a:avLst/>
          </a:prstGeom>
          <a:noFill/>
        </p:spPr>
        <p:txBody>
          <a:bodyPr wrap="none" rtlCol="0">
            <a:spAutoFit/>
          </a:bodyPr>
          <a:lstStyle/>
          <a:p>
            <a:r>
              <a:rPr lang="en-US" sz="1200" dirty="0" smtClean="0">
                <a:latin typeface="Times"/>
                <a:cs typeface="Times"/>
              </a:rPr>
              <a:t>Presentation Created by Dr. Adam Lark </a:t>
            </a:r>
          </a:p>
        </p:txBody>
      </p:sp>
    </p:spTree>
    <p:extLst>
      <p:ext uri="{BB962C8B-B14F-4D97-AF65-F5344CB8AC3E}">
        <p14:creationId xmlns:p14="http://schemas.microsoft.com/office/powerpoint/2010/main" val="326046637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Checkpoint 1</a:t>
            </a:r>
            <a:endParaRPr lang="en-US" dirty="0"/>
          </a:p>
        </p:txBody>
      </p:sp>
      <p:sp>
        <p:nvSpPr>
          <p:cNvPr id="3" name="Content Placeholder 2"/>
          <p:cNvSpPr>
            <a:spLocks noGrp="1"/>
          </p:cNvSpPr>
          <p:nvPr>
            <p:ph idx="1"/>
          </p:nvPr>
        </p:nvSpPr>
        <p:spPr/>
        <p:txBody>
          <a:bodyPr/>
          <a:lstStyle/>
          <a:p>
            <a:r>
              <a:rPr lang="en-US" sz="2400" dirty="0"/>
              <a:t>A</a:t>
            </a:r>
            <a:r>
              <a:rPr lang="en-US" sz="2400" dirty="0" smtClean="0"/>
              <a:t> fox </a:t>
            </a:r>
            <a:r>
              <a:rPr lang="en-US" sz="2400" dirty="0"/>
              <a:t>leaps straight into the air and burrows its nose into the snow to catch its next meal. Which of the three pairs of graphs represent the free fall motion of the fox? Assume the +y direction is pointed upward</a:t>
            </a:r>
            <a:r>
              <a:rPr lang="en-US" sz="2400" dirty="0" smtClean="0"/>
              <a:t>.</a:t>
            </a:r>
          </a:p>
        </p:txBody>
      </p:sp>
      <p:pic>
        <p:nvPicPr>
          <p:cNvPr id="4" name="Picture 3"/>
          <p:cNvPicPr>
            <a:picLocks noChangeAspect="1"/>
          </p:cNvPicPr>
          <p:nvPr/>
        </p:nvPicPr>
        <p:blipFill>
          <a:blip r:embed="rId2"/>
          <a:stretch>
            <a:fillRect/>
          </a:stretch>
        </p:blipFill>
        <p:spPr>
          <a:xfrm>
            <a:off x="457200" y="2474773"/>
            <a:ext cx="1706595" cy="3114535"/>
          </a:xfrm>
          <a:prstGeom prst="rect">
            <a:avLst/>
          </a:prstGeom>
        </p:spPr>
      </p:pic>
      <p:pic>
        <p:nvPicPr>
          <p:cNvPr id="5" name="Picture 4"/>
          <p:cNvPicPr>
            <a:picLocks noChangeAspect="1"/>
          </p:cNvPicPr>
          <p:nvPr/>
        </p:nvPicPr>
        <p:blipFill>
          <a:blip r:embed="rId3"/>
          <a:stretch>
            <a:fillRect/>
          </a:stretch>
        </p:blipFill>
        <p:spPr>
          <a:xfrm>
            <a:off x="2356140" y="2775936"/>
            <a:ext cx="1650395" cy="3291771"/>
          </a:xfrm>
          <a:prstGeom prst="rect">
            <a:avLst/>
          </a:prstGeom>
        </p:spPr>
      </p:pic>
      <p:pic>
        <p:nvPicPr>
          <p:cNvPr id="6" name="Picture 5"/>
          <p:cNvPicPr>
            <a:picLocks noChangeAspect="1"/>
          </p:cNvPicPr>
          <p:nvPr/>
        </p:nvPicPr>
        <p:blipFill>
          <a:blip r:embed="rId4"/>
          <a:stretch>
            <a:fillRect/>
          </a:stretch>
        </p:blipFill>
        <p:spPr>
          <a:xfrm>
            <a:off x="4516919" y="3050911"/>
            <a:ext cx="1777701" cy="3507356"/>
          </a:xfrm>
          <a:prstGeom prst="rect">
            <a:avLst/>
          </a:prstGeom>
        </p:spPr>
      </p:pic>
      <p:sp>
        <p:nvSpPr>
          <p:cNvPr id="7" name="TextBox 6"/>
          <p:cNvSpPr txBox="1"/>
          <p:nvPr/>
        </p:nvSpPr>
        <p:spPr>
          <a:xfrm>
            <a:off x="1570126" y="2430093"/>
            <a:ext cx="2124775" cy="369332"/>
          </a:xfrm>
          <a:prstGeom prst="rect">
            <a:avLst/>
          </a:prstGeom>
          <a:noFill/>
        </p:spPr>
        <p:txBody>
          <a:bodyPr wrap="none" rtlCol="0">
            <a:spAutoFit/>
          </a:bodyPr>
          <a:lstStyle/>
          <a:p>
            <a:pPr marL="0" lvl="2"/>
            <a:r>
              <a:rPr lang="en-US" i="1" dirty="0"/>
              <a:t>Student Explanation </a:t>
            </a:r>
          </a:p>
        </p:txBody>
      </p:sp>
      <p:sp>
        <p:nvSpPr>
          <p:cNvPr id="8" name="TextBox 7"/>
          <p:cNvSpPr txBox="1"/>
          <p:nvPr/>
        </p:nvSpPr>
        <p:spPr>
          <a:xfrm>
            <a:off x="3359182" y="2799425"/>
            <a:ext cx="2124775" cy="369332"/>
          </a:xfrm>
          <a:prstGeom prst="rect">
            <a:avLst/>
          </a:prstGeom>
          <a:noFill/>
        </p:spPr>
        <p:txBody>
          <a:bodyPr wrap="none" rtlCol="0">
            <a:spAutoFit/>
          </a:bodyPr>
          <a:lstStyle/>
          <a:p>
            <a:pPr marL="0" lvl="2"/>
            <a:r>
              <a:rPr lang="en-US" i="1" dirty="0"/>
              <a:t>Student Explanation </a:t>
            </a:r>
          </a:p>
        </p:txBody>
      </p:sp>
      <p:sp>
        <p:nvSpPr>
          <p:cNvPr id="9" name="TextBox 8"/>
          <p:cNvSpPr txBox="1"/>
          <p:nvPr/>
        </p:nvSpPr>
        <p:spPr>
          <a:xfrm>
            <a:off x="5388636" y="3082767"/>
            <a:ext cx="2124775" cy="369332"/>
          </a:xfrm>
          <a:prstGeom prst="rect">
            <a:avLst/>
          </a:prstGeom>
          <a:noFill/>
        </p:spPr>
        <p:txBody>
          <a:bodyPr wrap="none" rtlCol="0">
            <a:spAutoFit/>
          </a:bodyPr>
          <a:lstStyle/>
          <a:p>
            <a:pPr marL="0" lvl="2"/>
            <a:r>
              <a:rPr lang="en-US" i="1" dirty="0"/>
              <a:t>Student Explanation </a:t>
            </a:r>
          </a:p>
        </p:txBody>
      </p:sp>
      <p:sp>
        <p:nvSpPr>
          <p:cNvPr id="10" name="Rectangle 9"/>
          <p:cNvSpPr/>
          <p:nvPr/>
        </p:nvSpPr>
        <p:spPr>
          <a:xfrm>
            <a:off x="2163795" y="2775936"/>
            <a:ext cx="1875928" cy="3473765"/>
          </a:xfrm>
          <a:prstGeom prst="rect">
            <a:avLst/>
          </a:prstGeom>
          <a:noFill/>
          <a:ln w="38100" cmpd="sng">
            <a:solidFill>
              <a:srgbClr val="00CC9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p:cNvPicPr>
            <a:picLocks noChangeAspect="1"/>
          </p:cNvPicPr>
          <p:nvPr/>
        </p:nvPicPr>
        <p:blipFill>
          <a:blip r:embed="rId5"/>
          <a:stretch>
            <a:fillRect/>
          </a:stretch>
        </p:blipFill>
        <p:spPr>
          <a:xfrm>
            <a:off x="7240150" y="1999528"/>
            <a:ext cx="1446650" cy="1085687"/>
          </a:xfrm>
          <a:prstGeom prst="rect">
            <a:avLst/>
          </a:prstGeom>
        </p:spPr>
      </p:pic>
    </p:spTree>
    <p:extLst>
      <p:ext uri="{BB962C8B-B14F-4D97-AF65-F5344CB8AC3E}">
        <p14:creationId xmlns:p14="http://schemas.microsoft.com/office/powerpoint/2010/main" val="306195897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Checkpoint 2</a:t>
            </a:r>
            <a:endParaRPr lang="en-US" dirty="0"/>
          </a:p>
        </p:txBody>
      </p:sp>
      <p:sp>
        <p:nvSpPr>
          <p:cNvPr id="3" name="Content Placeholder 2"/>
          <p:cNvSpPr>
            <a:spLocks noGrp="1"/>
          </p:cNvSpPr>
          <p:nvPr>
            <p:ph idx="1"/>
          </p:nvPr>
        </p:nvSpPr>
        <p:spPr/>
        <p:txBody>
          <a:bodyPr/>
          <a:lstStyle/>
          <a:p>
            <a:r>
              <a:rPr lang="en-US" sz="2800" dirty="0"/>
              <a:t>The figure graphs the x component of the velocity of a car traveling in a straight line. During what intervals of time is the car slowing down?</a:t>
            </a:r>
          </a:p>
        </p:txBody>
      </p:sp>
      <p:pic>
        <p:nvPicPr>
          <p:cNvPr id="4" name="Picture 3"/>
          <p:cNvPicPr>
            <a:picLocks noChangeAspect="1"/>
          </p:cNvPicPr>
          <p:nvPr/>
        </p:nvPicPr>
        <p:blipFill>
          <a:blip r:embed="rId2"/>
          <a:stretch>
            <a:fillRect/>
          </a:stretch>
        </p:blipFill>
        <p:spPr>
          <a:xfrm>
            <a:off x="199390" y="2167220"/>
            <a:ext cx="5990302" cy="4601879"/>
          </a:xfrm>
          <a:prstGeom prst="rect">
            <a:avLst/>
          </a:prstGeom>
        </p:spPr>
      </p:pic>
      <p:sp>
        <p:nvSpPr>
          <p:cNvPr id="5" name="TextBox 4"/>
          <p:cNvSpPr txBox="1"/>
          <p:nvPr/>
        </p:nvSpPr>
        <p:spPr>
          <a:xfrm>
            <a:off x="1309326" y="5211425"/>
            <a:ext cx="392656" cy="584776"/>
          </a:xfrm>
          <a:prstGeom prst="rect">
            <a:avLst/>
          </a:prstGeom>
          <a:noFill/>
        </p:spPr>
        <p:txBody>
          <a:bodyPr wrap="none" rtlCol="0">
            <a:spAutoFit/>
          </a:bodyPr>
          <a:lstStyle/>
          <a:p>
            <a:r>
              <a:rPr lang="en-US" sz="3200" dirty="0" smtClean="0"/>
              <a:t>1</a:t>
            </a:r>
            <a:endParaRPr lang="en-US" sz="3200" dirty="0" smtClean="0"/>
          </a:p>
        </p:txBody>
      </p:sp>
      <p:sp>
        <p:nvSpPr>
          <p:cNvPr id="6" name="TextBox 5"/>
          <p:cNvSpPr txBox="1"/>
          <p:nvPr/>
        </p:nvSpPr>
        <p:spPr>
          <a:xfrm>
            <a:off x="2068734" y="5211425"/>
            <a:ext cx="392656" cy="584776"/>
          </a:xfrm>
          <a:prstGeom prst="rect">
            <a:avLst/>
          </a:prstGeom>
          <a:noFill/>
        </p:spPr>
        <p:txBody>
          <a:bodyPr wrap="none" rtlCol="0">
            <a:spAutoFit/>
          </a:bodyPr>
          <a:lstStyle/>
          <a:p>
            <a:r>
              <a:rPr lang="en-US" sz="3200" dirty="0" smtClean="0"/>
              <a:t>2</a:t>
            </a:r>
            <a:endParaRPr lang="en-US" sz="3200" dirty="0" smtClean="0"/>
          </a:p>
        </p:txBody>
      </p:sp>
      <p:sp>
        <p:nvSpPr>
          <p:cNvPr id="7" name="TextBox 6"/>
          <p:cNvSpPr txBox="1"/>
          <p:nvPr/>
        </p:nvSpPr>
        <p:spPr>
          <a:xfrm>
            <a:off x="2605557" y="5211425"/>
            <a:ext cx="392656" cy="584776"/>
          </a:xfrm>
          <a:prstGeom prst="rect">
            <a:avLst/>
          </a:prstGeom>
          <a:noFill/>
        </p:spPr>
        <p:txBody>
          <a:bodyPr wrap="none" rtlCol="0">
            <a:spAutoFit/>
          </a:bodyPr>
          <a:lstStyle/>
          <a:p>
            <a:r>
              <a:rPr lang="en-US" sz="3200" dirty="0" smtClean="0"/>
              <a:t>3</a:t>
            </a:r>
            <a:endParaRPr lang="en-US" sz="3200" dirty="0" smtClean="0"/>
          </a:p>
        </p:txBody>
      </p:sp>
      <p:sp>
        <p:nvSpPr>
          <p:cNvPr id="8" name="TextBox 7"/>
          <p:cNvSpPr txBox="1"/>
          <p:nvPr/>
        </p:nvSpPr>
        <p:spPr>
          <a:xfrm>
            <a:off x="2801885" y="3059548"/>
            <a:ext cx="392656" cy="584776"/>
          </a:xfrm>
          <a:prstGeom prst="rect">
            <a:avLst/>
          </a:prstGeom>
          <a:noFill/>
        </p:spPr>
        <p:txBody>
          <a:bodyPr wrap="none" rtlCol="0">
            <a:spAutoFit/>
          </a:bodyPr>
          <a:lstStyle/>
          <a:p>
            <a:r>
              <a:rPr lang="en-US" sz="3200" dirty="0" smtClean="0"/>
              <a:t>4</a:t>
            </a:r>
            <a:endParaRPr lang="en-US" sz="3200" dirty="0" smtClean="0"/>
          </a:p>
        </p:txBody>
      </p:sp>
      <p:sp>
        <p:nvSpPr>
          <p:cNvPr id="9" name="TextBox 8"/>
          <p:cNvSpPr txBox="1"/>
          <p:nvPr/>
        </p:nvSpPr>
        <p:spPr>
          <a:xfrm>
            <a:off x="3692296" y="3059548"/>
            <a:ext cx="392656" cy="584776"/>
          </a:xfrm>
          <a:prstGeom prst="rect">
            <a:avLst/>
          </a:prstGeom>
          <a:noFill/>
        </p:spPr>
        <p:txBody>
          <a:bodyPr wrap="none" rtlCol="0">
            <a:spAutoFit/>
          </a:bodyPr>
          <a:lstStyle/>
          <a:p>
            <a:r>
              <a:rPr lang="en-US" sz="3200" dirty="0" smtClean="0"/>
              <a:t>5</a:t>
            </a:r>
            <a:endParaRPr lang="en-US" sz="3200" dirty="0" smtClean="0"/>
          </a:p>
        </p:txBody>
      </p:sp>
      <p:sp>
        <p:nvSpPr>
          <p:cNvPr id="10" name="TextBox 9"/>
          <p:cNvSpPr txBox="1"/>
          <p:nvPr/>
        </p:nvSpPr>
        <p:spPr>
          <a:xfrm>
            <a:off x="4739758" y="3194943"/>
            <a:ext cx="392656" cy="584776"/>
          </a:xfrm>
          <a:prstGeom prst="rect">
            <a:avLst/>
          </a:prstGeom>
          <a:noFill/>
        </p:spPr>
        <p:txBody>
          <a:bodyPr wrap="none" rtlCol="0">
            <a:spAutoFit/>
          </a:bodyPr>
          <a:lstStyle/>
          <a:p>
            <a:r>
              <a:rPr lang="en-US" sz="3200" dirty="0" smtClean="0"/>
              <a:t>6</a:t>
            </a:r>
            <a:endParaRPr lang="en-US" sz="3200" dirty="0" smtClean="0"/>
          </a:p>
        </p:txBody>
      </p:sp>
      <p:sp>
        <p:nvSpPr>
          <p:cNvPr id="11" name="TextBox 10"/>
          <p:cNvSpPr txBox="1"/>
          <p:nvPr/>
        </p:nvSpPr>
        <p:spPr>
          <a:xfrm>
            <a:off x="5224207" y="5211425"/>
            <a:ext cx="392656" cy="584776"/>
          </a:xfrm>
          <a:prstGeom prst="rect">
            <a:avLst/>
          </a:prstGeom>
          <a:noFill/>
        </p:spPr>
        <p:txBody>
          <a:bodyPr wrap="none" rtlCol="0">
            <a:spAutoFit/>
          </a:bodyPr>
          <a:lstStyle/>
          <a:p>
            <a:r>
              <a:rPr lang="en-US" sz="3200" dirty="0" smtClean="0"/>
              <a:t>7</a:t>
            </a:r>
            <a:endParaRPr lang="en-US" sz="3200" dirty="0" smtClean="0"/>
          </a:p>
        </p:txBody>
      </p:sp>
      <p:sp>
        <p:nvSpPr>
          <p:cNvPr id="12" name="TextBox 11"/>
          <p:cNvSpPr txBox="1"/>
          <p:nvPr/>
        </p:nvSpPr>
        <p:spPr>
          <a:xfrm>
            <a:off x="6376413" y="2350537"/>
            <a:ext cx="2639865" cy="4031873"/>
          </a:xfrm>
          <a:prstGeom prst="rect">
            <a:avLst/>
          </a:prstGeom>
          <a:noFill/>
        </p:spPr>
        <p:txBody>
          <a:bodyPr wrap="none" rtlCol="0">
            <a:spAutoFit/>
          </a:bodyPr>
          <a:lstStyle/>
          <a:p>
            <a:r>
              <a:rPr lang="en-US" sz="3200" dirty="0" smtClean="0"/>
              <a:t>A. 1</a:t>
            </a:r>
            <a:r>
              <a:rPr lang="en-US" sz="3200" dirty="0"/>
              <a:t>, 3 and 5</a:t>
            </a:r>
          </a:p>
          <a:p>
            <a:r>
              <a:rPr lang="en-US" sz="3200" dirty="0" smtClean="0"/>
              <a:t>B. 2</a:t>
            </a:r>
            <a:r>
              <a:rPr lang="en-US" sz="3200" dirty="0"/>
              <a:t>, 4, 6 and 7</a:t>
            </a:r>
          </a:p>
          <a:p>
            <a:r>
              <a:rPr lang="en-US" sz="3200" dirty="0" smtClean="0"/>
              <a:t>C. 2 </a:t>
            </a:r>
            <a:r>
              <a:rPr lang="en-US" sz="3200" dirty="0"/>
              <a:t>and 4</a:t>
            </a:r>
          </a:p>
          <a:p>
            <a:r>
              <a:rPr lang="en-US" sz="3200" dirty="0" smtClean="0"/>
              <a:t>D. 6 </a:t>
            </a:r>
            <a:r>
              <a:rPr lang="en-US" sz="3200" dirty="0"/>
              <a:t>and 7</a:t>
            </a:r>
          </a:p>
          <a:p>
            <a:r>
              <a:rPr lang="en-US" sz="3200" dirty="0" smtClean="0"/>
              <a:t>E. 2 </a:t>
            </a:r>
            <a:r>
              <a:rPr lang="en-US" sz="3200" dirty="0"/>
              <a:t>and 6</a:t>
            </a:r>
          </a:p>
          <a:p>
            <a:r>
              <a:rPr lang="en-US" sz="3200" dirty="0" smtClean="0"/>
              <a:t>F. 4 </a:t>
            </a:r>
            <a:r>
              <a:rPr lang="en-US" sz="3200" dirty="0"/>
              <a:t>and 7</a:t>
            </a:r>
          </a:p>
          <a:p>
            <a:r>
              <a:rPr lang="en-US" sz="3200" dirty="0" smtClean="0"/>
              <a:t>G. 2 </a:t>
            </a:r>
            <a:r>
              <a:rPr lang="en-US" sz="3200" dirty="0"/>
              <a:t>and 7</a:t>
            </a:r>
          </a:p>
          <a:p>
            <a:r>
              <a:rPr lang="en-US" sz="3200" dirty="0" smtClean="0"/>
              <a:t>I. 4 </a:t>
            </a:r>
            <a:r>
              <a:rPr lang="en-US" sz="3200" dirty="0"/>
              <a:t>and 6</a:t>
            </a:r>
            <a:endParaRPr lang="en-US" sz="3200" dirty="0" smtClean="0"/>
          </a:p>
        </p:txBody>
      </p:sp>
      <p:sp>
        <p:nvSpPr>
          <p:cNvPr id="14" name="Rectangle 13"/>
          <p:cNvSpPr/>
          <p:nvPr/>
        </p:nvSpPr>
        <p:spPr>
          <a:xfrm>
            <a:off x="6376413" y="3875834"/>
            <a:ext cx="1924709" cy="484479"/>
          </a:xfrm>
          <a:prstGeom prst="rect">
            <a:avLst/>
          </a:prstGeom>
          <a:noFill/>
          <a:ln w="38100" cmpd="sng">
            <a:solidFill>
              <a:srgbClr val="00CC9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6376413" y="5407836"/>
            <a:ext cx="1924709" cy="388365"/>
          </a:xfrm>
          <a:prstGeom prst="rect">
            <a:avLst/>
          </a:prstGeom>
          <a:noFill/>
          <a:ln w="38100" cmpd="sng">
            <a:solidFill>
              <a:srgbClr val="00CC9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6376413" y="4360313"/>
            <a:ext cx="1924709" cy="484479"/>
          </a:xfrm>
          <a:prstGeom prst="rect">
            <a:avLst/>
          </a:prstGeom>
          <a:noFill/>
          <a:ln w="38100" cmpd="sng">
            <a:solidFill>
              <a:srgbClr val="00CC9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7" name="Picture 16"/>
          <p:cNvPicPr>
            <a:picLocks noChangeAspect="1"/>
          </p:cNvPicPr>
          <p:nvPr/>
        </p:nvPicPr>
        <p:blipFill>
          <a:blip r:embed="rId3"/>
          <a:stretch>
            <a:fillRect/>
          </a:stretch>
        </p:blipFill>
        <p:spPr>
          <a:xfrm>
            <a:off x="6376413" y="1866058"/>
            <a:ext cx="759174" cy="569748"/>
          </a:xfrm>
          <a:prstGeom prst="rect">
            <a:avLst/>
          </a:prstGeom>
        </p:spPr>
      </p:pic>
      <p:sp>
        <p:nvSpPr>
          <p:cNvPr id="18" name="TextBox 17"/>
          <p:cNvSpPr txBox="1"/>
          <p:nvPr/>
        </p:nvSpPr>
        <p:spPr>
          <a:xfrm>
            <a:off x="7135587" y="1950427"/>
            <a:ext cx="1935195" cy="400110"/>
          </a:xfrm>
          <a:prstGeom prst="rect">
            <a:avLst/>
          </a:prstGeom>
          <a:noFill/>
        </p:spPr>
        <p:txBody>
          <a:bodyPr wrap="none" rtlCol="0">
            <a:spAutoFit/>
          </a:bodyPr>
          <a:lstStyle/>
          <a:p>
            <a:r>
              <a:rPr lang="en-US" sz="2000" dirty="0" smtClean="0"/>
              <a:t>Popular Answers</a:t>
            </a:r>
            <a:endParaRPr lang="en-US" sz="2000" dirty="0" smtClean="0"/>
          </a:p>
        </p:txBody>
      </p:sp>
    </p:spTree>
    <p:extLst>
      <p:ext uri="{BB962C8B-B14F-4D97-AF65-F5344CB8AC3E}">
        <p14:creationId xmlns:p14="http://schemas.microsoft.com/office/powerpoint/2010/main" val="225924572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Checkpoint 2 Explanation</a:t>
            </a:r>
            <a:endParaRPr lang="en-US" dirty="0"/>
          </a:p>
        </p:txBody>
      </p:sp>
      <p:sp>
        <p:nvSpPr>
          <p:cNvPr id="3" name="Content Placeholder 2"/>
          <p:cNvSpPr>
            <a:spLocks noGrp="1"/>
          </p:cNvSpPr>
          <p:nvPr>
            <p:ph idx="1"/>
          </p:nvPr>
        </p:nvSpPr>
        <p:spPr/>
        <p:txBody>
          <a:bodyPr/>
          <a:lstStyle/>
          <a:p>
            <a:r>
              <a:rPr lang="en-US" dirty="0" smtClean="0"/>
              <a:t>What is happening in interval 2? </a:t>
            </a:r>
            <a:endParaRPr lang="en-US" dirty="0"/>
          </a:p>
        </p:txBody>
      </p:sp>
      <p:pic>
        <p:nvPicPr>
          <p:cNvPr id="4" name="Picture 3"/>
          <p:cNvPicPr>
            <a:picLocks noChangeAspect="1"/>
          </p:cNvPicPr>
          <p:nvPr/>
        </p:nvPicPr>
        <p:blipFill>
          <a:blip r:embed="rId2"/>
          <a:stretch>
            <a:fillRect/>
          </a:stretch>
        </p:blipFill>
        <p:spPr>
          <a:xfrm>
            <a:off x="199390" y="2754654"/>
            <a:ext cx="4867699" cy="3739471"/>
          </a:xfrm>
          <a:prstGeom prst="rect">
            <a:avLst/>
          </a:prstGeom>
        </p:spPr>
      </p:pic>
      <p:sp>
        <p:nvSpPr>
          <p:cNvPr id="6" name="TextBox 5"/>
          <p:cNvSpPr txBox="1"/>
          <p:nvPr/>
        </p:nvSpPr>
        <p:spPr>
          <a:xfrm>
            <a:off x="1689030" y="4975733"/>
            <a:ext cx="392656" cy="584776"/>
          </a:xfrm>
          <a:prstGeom prst="rect">
            <a:avLst/>
          </a:prstGeom>
          <a:noFill/>
        </p:spPr>
        <p:txBody>
          <a:bodyPr wrap="none" rtlCol="0">
            <a:spAutoFit/>
          </a:bodyPr>
          <a:lstStyle/>
          <a:p>
            <a:r>
              <a:rPr lang="en-US" sz="3200" dirty="0" smtClean="0"/>
              <a:t>2</a:t>
            </a:r>
            <a:endParaRPr lang="en-US" sz="3200" dirty="0" smtClean="0"/>
          </a:p>
        </p:txBody>
      </p:sp>
      <p:sp>
        <p:nvSpPr>
          <p:cNvPr id="10" name="TextBox 9"/>
          <p:cNvSpPr txBox="1"/>
          <p:nvPr/>
        </p:nvSpPr>
        <p:spPr>
          <a:xfrm>
            <a:off x="3757835" y="3194943"/>
            <a:ext cx="392656" cy="584776"/>
          </a:xfrm>
          <a:prstGeom prst="rect">
            <a:avLst/>
          </a:prstGeom>
          <a:noFill/>
        </p:spPr>
        <p:txBody>
          <a:bodyPr wrap="none" rtlCol="0">
            <a:spAutoFit/>
          </a:bodyPr>
          <a:lstStyle/>
          <a:p>
            <a:r>
              <a:rPr lang="en-US" sz="3200" dirty="0" smtClean="0"/>
              <a:t>6</a:t>
            </a:r>
            <a:endParaRPr lang="en-US" sz="3200" dirty="0" smtClean="0"/>
          </a:p>
        </p:txBody>
      </p:sp>
      <p:sp>
        <p:nvSpPr>
          <p:cNvPr id="11" name="TextBox 10"/>
          <p:cNvSpPr txBox="1"/>
          <p:nvPr/>
        </p:nvSpPr>
        <p:spPr>
          <a:xfrm>
            <a:off x="4124162" y="5132861"/>
            <a:ext cx="392656" cy="584776"/>
          </a:xfrm>
          <a:prstGeom prst="rect">
            <a:avLst/>
          </a:prstGeom>
          <a:noFill/>
        </p:spPr>
        <p:txBody>
          <a:bodyPr wrap="none" rtlCol="0">
            <a:spAutoFit/>
          </a:bodyPr>
          <a:lstStyle/>
          <a:p>
            <a:r>
              <a:rPr lang="en-US" sz="3200" dirty="0" smtClean="0"/>
              <a:t>7</a:t>
            </a:r>
            <a:endParaRPr lang="en-US" sz="3200" dirty="0" smtClean="0"/>
          </a:p>
        </p:txBody>
      </p:sp>
      <p:sp>
        <p:nvSpPr>
          <p:cNvPr id="12" name="TextBox 11"/>
          <p:cNvSpPr txBox="1"/>
          <p:nvPr/>
        </p:nvSpPr>
        <p:spPr>
          <a:xfrm>
            <a:off x="5973605" y="4487609"/>
            <a:ext cx="1915909" cy="1077218"/>
          </a:xfrm>
          <a:prstGeom prst="rect">
            <a:avLst/>
          </a:prstGeom>
          <a:noFill/>
        </p:spPr>
        <p:txBody>
          <a:bodyPr wrap="none" rtlCol="0">
            <a:spAutoFit/>
          </a:bodyPr>
          <a:lstStyle/>
          <a:p>
            <a:pPr marL="514350" indent="-514350">
              <a:buAutoNum type="alphaUcPeriod"/>
            </a:pPr>
            <a:r>
              <a:rPr lang="en-US" sz="3200" dirty="0" smtClean="0"/>
              <a:t>2 </a:t>
            </a:r>
            <a:r>
              <a:rPr lang="en-US" sz="3200" dirty="0"/>
              <a:t>and 6</a:t>
            </a:r>
          </a:p>
          <a:p>
            <a:r>
              <a:rPr lang="en-US" sz="3200" dirty="0"/>
              <a:t>B</a:t>
            </a:r>
            <a:r>
              <a:rPr lang="en-US" sz="3200" dirty="0" smtClean="0"/>
              <a:t>.  2 </a:t>
            </a:r>
            <a:r>
              <a:rPr lang="en-US" sz="3200" dirty="0"/>
              <a:t>and </a:t>
            </a:r>
            <a:r>
              <a:rPr lang="en-US" sz="3200" dirty="0" smtClean="0"/>
              <a:t>7</a:t>
            </a:r>
            <a:endParaRPr lang="en-US" sz="3200" dirty="0"/>
          </a:p>
        </p:txBody>
      </p:sp>
      <p:sp>
        <p:nvSpPr>
          <p:cNvPr id="13" name="TextBox 12"/>
          <p:cNvSpPr txBox="1"/>
          <p:nvPr/>
        </p:nvSpPr>
        <p:spPr>
          <a:xfrm>
            <a:off x="933404" y="1436025"/>
            <a:ext cx="6434173" cy="584776"/>
          </a:xfrm>
          <a:prstGeom prst="rect">
            <a:avLst/>
          </a:prstGeom>
          <a:noFill/>
        </p:spPr>
        <p:txBody>
          <a:bodyPr wrap="none" rtlCol="0">
            <a:spAutoFit/>
          </a:bodyPr>
          <a:lstStyle/>
          <a:p>
            <a:r>
              <a:rPr lang="en-US" sz="3200" dirty="0" smtClean="0"/>
              <a:t>Velocity is going from -3 m/s to 0 m/s</a:t>
            </a:r>
            <a:endParaRPr lang="en-US" sz="3200" dirty="0" smtClean="0"/>
          </a:p>
        </p:txBody>
      </p:sp>
      <p:sp>
        <p:nvSpPr>
          <p:cNvPr id="14" name="TextBox 13"/>
          <p:cNvSpPr txBox="1"/>
          <p:nvPr/>
        </p:nvSpPr>
        <p:spPr>
          <a:xfrm>
            <a:off x="933404" y="1937917"/>
            <a:ext cx="5998156" cy="584776"/>
          </a:xfrm>
          <a:prstGeom prst="rect">
            <a:avLst/>
          </a:prstGeom>
          <a:noFill/>
        </p:spPr>
        <p:txBody>
          <a:bodyPr wrap="none" rtlCol="0">
            <a:spAutoFit/>
          </a:bodyPr>
          <a:lstStyle/>
          <a:p>
            <a:r>
              <a:rPr lang="en-US" sz="3200" dirty="0" smtClean="0"/>
              <a:t>Speed is going from 3 m/s to 0 m/s</a:t>
            </a:r>
            <a:endParaRPr lang="en-US" sz="3200" dirty="0" smtClean="0"/>
          </a:p>
        </p:txBody>
      </p:sp>
      <p:sp>
        <p:nvSpPr>
          <p:cNvPr id="15" name="TextBox 14"/>
          <p:cNvSpPr txBox="1"/>
          <p:nvPr/>
        </p:nvSpPr>
        <p:spPr>
          <a:xfrm>
            <a:off x="5641375" y="2628168"/>
            <a:ext cx="3045425" cy="584776"/>
          </a:xfrm>
          <a:prstGeom prst="rect">
            <a:avLst/>
          </a:prstGeom>
          <a:noFill/>
        </p:spPr>
        <p:txBody>
          <a:bodyPr wrap="none" rtlCol="0">
            <a:spAutoFit/>
          </a:bodyPr>
          <a:lstStyle/>
          <a:p>
            <a:r>
              <a:rPr lang="en-US" sz="3200" dirty="0" smtClean="0">
                <a:solidFill>
                  <a:srgbClr val="FF0000"/>
                </a:solidFill>
                <a:sym typeface="Wingdings"/>
              </a:rPr>
              <a:t> Slowing Down</a:t>
            </a:r>
            <a:endParaRPr lang="en-US" sz="3200" dirty="0" smtClean="0">
              <a:solidFill>
                <a:srgbClr val="FF0000"/>
              </a:solidFill>
            </a:endParaRPr>
          </a:p>
        </p:txBody>
      </p:sp>
      <p:sp>
        <p:nvSpPr>
          <p:cNvPr id="16" name="TextBox 15"/>
          <p:cNvSpPr txBox="1"/>
          <p:nvPr/>
        </p:nvSpPr>
        <p:spPr>
          <a:xfrm>
            <a:off x="5175626" y="3517034"/>
            <a:ext cx="3968374" cy="830997"/>
          </a:xfrm>
          <a:prstGeom prst="rect">
            <a:avLst/>
          </a:prstGeom>
          <a:noFill/>
        </p:spPr>
        <p:txBody>
          <a:bodyPr wrap="square" rtlCol="0">
            <a:spAutoFit/>
          </a:bodyPr>
          <a:lstStyle/>
          <a:p>
            <a:r>
              <a:rPr lang="en-US" sz="2400" dirty="0"/>
              <a:t>During what intervals of time is the car slowing down?</a:t>
            </a:r>
            <a:endParaRPr lang="en-US" sz="2400" dirty="0" smtClean="0"/>
          </a:p>
        </p:txBody>
      </p:sp>
      <p:sp>
        <p:nvSpPr>
          <p:cNvPr id="17" name="TextBox 16"/>
          <p:cNvSpPr txBox="1"/>
          <p:nvPr/>
        </p:nvSpPr>
        <p:spPr>
          <a:xfrm>
            <a:off x="6108358" y="5690617"/>
            <a:ext cx="1646404" cy="584776"/>
          </a:xfrm>
          <a:prstGeom prst="rect">
            <a:avLst/>
          </a:prstGeom>
          <a:noFill/>
        </p:spPr>
        <p:txBody>
          <a:bodyPr wrap="none" rtlCol="0">
            <a:spAutoFit/>
          </a:bodyPr>
          <a:lstStyle/>
          <a:p>
            <a:r>
              <a:rPr lang="en-US" sz="3200" dirty="0" smtClean="0"/>
              <a:t>REVOTE!</a:t>
            </a:r>
            <a:endParaRPr lang="en-US" sz="3200" dirty="0" smtClean="0"/>
          </a:p>
        </p:txBody>
      </p:sp>
      <p:sp>
        <p:nvSpPr>
          <p:cNvPr id="18" name="Rectangle 17"/>
          <p:cNvSpPr/>
          <p:nvPr/>
        </p:nvSpPr>
        <p:spPr>
          <a:xfrm>
            <a:off x="5877562" y="4487609"/>
            <a:ext cx="2215908" cy="645252"/>
          </a:xfrm>
          <a:prstGeom prst="rect">
            <a:avLst/>
          </a:prstGeom>
          <a:noFill/>
          <a:ln w="38100" cmpd="sng">
            <a:solidFill>
              <a:srgbClr val="00CC9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2306064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5" grpId="0"/>
      <p:bldP spid="16" grpId="0"/>
      <p:bldP spid="17" grpId="0"/>
      <p:bldP spid="1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Checkpoint 3</a:t>
            </a:r>
            <a:endParaRPr lang="en-US" dirty="0"/>
          </a:p>
        </p:txBody>
      </p:sp>
      <p:sp>
        <p:nvSpPr>
          <p:cNvPr id="3" name="Content Placeholder 2"/>
          <p:cNvSpPr>
            <a:spLocks noGrp="1"/>
          </p:cNvSpPr>
          <p:nvPr>
            <p:ph idx="1"/>
          </p:nvPr>
        </p:nvSpPr>
        <p:spPr>
          <a:xfrm>
            <a:off x="144026" y="898394"/>
            <a:ext cx="8811757" cy="5227769"/>
          </a:xfrm>
        </p:spPr>
        <p:txBody>
          <a:bodyPr/>
          <a:lstStyle/>
          <a:p>
            <a:r>
              <a:rPr lang="en-US" sz="2800" dirty="0"/>
              <a:t>When throwing a ball straight up, which of the following are correct about the magnitudes of its velocity (v) and its acceleration (a) at the highest </a:t>
            </a:r>
            <a:r>
              <a:rPr lang="en-US" sz="2800" dirty="0" smtClean="0"/>
              <a:t>point?</a:t>
            </a:r>
          </a:p>
          <a:p>
            <a:pPr lvl="1"/>
            <a:r>
              <a:rPr lang="en-US" sz="2400" dirty="0"/>
              <a:t>both v = 0 and a = </a:t>
            </a:r>
            <a:r>
              <a:rPr lang="en-US" sz="2400" dirty="0" smtClean="0"/>
              <a:t>0</a:t>
            </a:r>
          </a:p>
          <a:p>
            <a:pPr lvl="2"/>
            <a:r>
              <a:rPr lang="en-US" sz="1600" dirty="0" smtClean="0"/>
              <a:t>Student Explanation</a:t>
            </a:r>
            <a:endParaRPr lang="en-US" sz="1600" dirty="0"/>
          </a:p>
          <a:p>
            <a:pPr lvl="1"/>
            <a:r>
              <a:rPr lang="en-US" sz="2400" dirty="0"/>
              <a:t>v ≠ 0, but a = </a:t>
            </a:r>
            <a:r>
              <a:rPr lang="en-US" sz="2400" dirty="0" smtClean="0"/>
              <a:t>0</a:t>
            </a:r>
          </a:p>
          <a:p>
            <a:pPr lvl="2"/>
            <a:r>
              <a:rPr lang="en-US" sz="1600" dirty="0"/>
              <a:t>Student </a:t>
            </a:r>
            <a:r>
              <a:rPr lang="en-US" sz="1600" dirty="0" smtClean="0"/>
              <a:t>Explanation</a:t>
            </a:r>
            <a:endParaRPr lang="en-US" sz="1600" dirty="0"/>
          </a:p>
          <a:p>
            <a:pPr lvl="1"/>
            <a:r>
              <a:rPr lang="en-US" sz="2400" dirty="0"/>
              <a:t>v = 0, but a = 9.80 m/</a:t>
            </a:r>
            <a:r>
              <a:rPr lang="en-US" sz="2400" dirty="0" smtClean="0"/>
              <a:t>s</a:t>
            </a:r>
            <a:r>
              <a:rPr lang="en-US" sz="2400" baseline="30000" dirty="0" smtClean="0"/>
              <a:t>2</a:t>
            </a:r>
          </a:p>
          <a:p>
            <a:pPr lvl="2"/>
            <a:r>
              <a:rPr lang="en-US" sz="1600" dirty="0"/>
              <a:t>Student </a:t>
            </a:r>
            <a:r>
              <a:rPr lang="en-US" sz="1600" dirty="0" smtClean="0"/>
              <a:t>Explanation</a:t>
            </a:r>
            <a:endParaRPr lang="en-US" sz="1600" dirty="0"/>
          </a:p>
          <a:p>
            <a:pPr lvl="1"/>
            <a:r>
              <a:rPr lang="en-US" sz="2400" dirty="0"/>
              <a:t>v ≠ 0, but a = 9.80 m/</a:t>
            </a:r>
            <a:r>
              <a:rPr lang="en-US" sz="2400" dirty="0" smtClean="0"/>
              <a:t>s</a:t>
            </a:r>
            <a:r>
              <a:rPr lang="en-US" sz="2400" baseline="30000" dirty="0" smtClean="0"/>
              <a:t>2</a:t>
            </a:r>
          </a:p>
          <a:p>
            <a:pPr lvl="2"/>
            <a:r>
              <a:rPr lang="en-US" sz="1600" dirty="0"/>
              <a:t>Student </a:t>
            </a:r>
            <a:r>
              <a:rPr lang="en-US" sz="1600" dirty="0" smtClean="0"/>
              <a:t>Explanation</a:t>
            </a:r>
            <a:endParaRPr lang="en-US" sz="1600" dirty="0"/>
          </a:p>
          <a:p>
            <a:pPr lvl="1"/>
            <a:r>
              <a:rPr lang="en-US" sz="2400" dirty="0"/>
              <a:t>There is not enough </a:t>
            </a:r>
            <a:r>
              <a:rPr lang="en-US" sz="2400" dirty="0" smtClean="0"/>
              <a:t>information</a:t>
            </a:r>
          </a:p>
          <a:p>
            <a:pPr lvl="2"/>
            <a:r>
              <a:rPr lang="en-US" sz="1600" dirty="0"/>
              <a:t>Student </a:t>
            </a:r>
            <a:r>
              <a:rPr lang="en-US" sz="1600" dirty="0" smtClean="0"/>
              <a:t>Explanation</a:t>
            </a:r>
            <a:endParaRPr lang="en-US" sz="1600" dirty="0"/>
          </a:p>
        </p:txBody>
      </p:sp>
      <p:sp>
        <p:nvSpPr>
          <p:cNvPr id="4" name="Rectangle 3"/>
          <p:cNvSpPr/>
          <p:nvPr/>
        </p:nvSpPr>
        <p:spPr>
          <a:xfrm>
            <a:off x="589196" y="2278362"/>
            <a:ext cx="3338780" cy="405915"/>
          </a:xfrm>
          <a:prstGeom prst="rect">
            <a:avLst/>
          </a:prstGeom>
          <a:noFill/>
          <a:ln w="38100" cmpd="sng">
            <a:solidFill>
              <a:srgbClr val="00CC9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457200" y="3740166"/>
            <a:ext cx="3745734" cy="405915"/>
          </a:xfrm>
          <a:prstGeom prst="rect">
            <a:avLst/>
          </a:prstGeom>
          <a:noFill/>
          <a:ln w="38100" cmpd="sng">
            <a:solidFill>
              <a:srgbClr val="00CC9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4198444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Checkpoint 3 Extension</a:t>
            </a:r>
            <a:endParaRPr lang="en-US" dirty="0"/>
          </a:p>
        </p:txBody>
      </p:sp>
      <p:sp>
        <p:nvSpPr>
          <p:cNvPr id="3" name="Content Placeholder 2"/>
          <p:cNvSpPr>
            <a:spLocks noGrp="1"/>
          </p:cNvSpPr>
          <p:nvPr>
            <p:ph idx="1"/>
          </p:nvPr>
        </p:nvSpPr>
        <p:spPr/>
        <p:txBody>
          <a:bodyPr/>
          <a:lstStyle/>
          <a:p>
            <a:r>
              <a:rPr lang="en-US" dirty="0" smtClean="0"/>
              <a:t>While the ball is flying through the air, what is doing the accelerating?  </a:t>
            </a:r>
          </a:p>
          <a:p>
            <a:pPr lvl="1"/>
            <a:r>
              <a:rPr lang="en-US" dirty="0" smtClean="0"/>
              <a:t>The acceleration of the throw only</a:t>
            </a:r>
          </a:p>
          <a:p>
            <a:pPr lvl="1"/>
            <a:r>
              <a:rPr lang="en-US" dirty="0" smtClean="0"/>
              <a:t>The acceleration of gravity only</a:t>
            </a:r>
          </a:p>
          <a:p>
            <a:pPr lvl="1"/>
            <a:r>
              <a:rPr lang="en-US" dirty="0" smtClean="0"/>
              <a:t>Both the throw and gravity</a:t>
            </a:r>
            <a:endParaRPr lang="en-US" dirty="0"/>
          </a:p>
        </p:txBody>
      </p:sp>
      <p:sp>
        <p:nvSpPr>
          <p:cNvPr id="4" name="Rectangle 3"/>
          <p:cNvSpPr/>
          <p:nvPr/>
        </p:nvSpPr>
        <p:spPr>
          <a:xfrm>
            <a:off x="720129" y="2500960"/>
            <a:ext cx="5682471" cy="510668"/>
          </a:xfrm>
          <a:prstGeom prst="rect">
            <a:avLst/>
          </a:prstGeom>
          <a:noFill/>
          <a:ln w="38100" cmpd="sng">
            <a:solidFill>
              <a:srgbClr val="00CC9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2094921" y="4600462"/>
            <a:ext cx="5462553" cy="1077218"/>
          </a:xfrm>
          <a:prstGeom prst="rect">
            <a:avLst/>
          </a:prstGeom>
          <a:noFill/>
        </p:spPr>
        <p:txBody>
          <a:bodyPr wrap="none" rtlCol="0">
            <a:spAutoFit/>
          </a:bodyPr>
          <a:lstStyle/>
          <a:p>
            <a:pPr algn="ctr"/>
            <a:r>
              <a:rPr lang="en-US" sz="3200" dirty="0" smtClean="0">
                <a:solidFill>
                  <a:srgbClr val="FF0000"/>
                </a:solidFill>
              </a:rPr>
              <a:t>Throw only accelerates when in </a:t>
            </a:r>
          </a:p>
          <a:p>
            <a:pPr algn="ctr"/>
            <a:r>
              <a:rPr lang="en-US" sz="3200" dirty="0" smtClean="0">
                <a:solidFill>
                  <a:srgbClr val="FF0000"/>
                </a:solidFill>
              </a:rPr>
              <a:t>contact with the ball!</a:t>
            </a:r>
            <a:endParaRPr lang="en-US" sz="3200" dirty="0" smtClean="0">
              <a:solidFill>
                <a:srgbClr val="FF0000"/>
              </a:solidFill>
            </a:endParaRPr>
          </a:p>
        </p:txBody>
      </p:sp>
    </p:spTree>
    <p:extLst>
      <p:ext uri="{BB962C8B-B14F-4D97-AF65-F5344CB8AC3E}">
        <p14:creationId xmlns:p14="http://schemas.microsoft.com/office/powerpoint/2010/main" val="16552669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Checkpoint 3 Extension</a:t>
            </a:r>
            <a:endParaRPr lang="en-US" dirty="0"/>
          </a:p>
        </p:txBody>
      </p:sp>
      <p:sp>
        <p:nvSpPr>
          <p:cNvPr id="3" name="Content Placeholder 2"/>
          <p:cNvSpPr>
            <a:spLocks noGrp="1"/>
          </p:cNvSpPr>
          <p:nvPr>
            <p:ph idx="1"/>
          </p:nvPr>
        </p:nvSpPr>
        <p:spPr/>
        <p:txBody>
          <a:bodyPr/>
          <a:lstStyle/>
          <a:p>
            <a:r>
              <a:rPr lang="en-US" dirty="0" smtClean="0"/>
              <a:t>At the moment the ball is at the peak of its motion and the velocity is briefly zero, </a:t>
            </a:r>
            <a:r>
              <a:rPr lang="en-US" dirty="0"/>
              <a:t>what is doing the accelerating?  </a:t>
            </a:r>
          </a:p>
          <a:p>
            <a:pPr lvl="1"/>
            <a:r>
              <a:rPr lang="en-US" dirty="0"/>
              <a:t>The acceleration of the throw only</a:t>
            </a:r>
          </a:p>
          <a:p>
            <a:pPr lvl="1"/>
            <a:r>
              <a:rPr lang="en-US" dirty="0"/>
              <a:t>The acceleration of gravity only</a:t>
            </a:r>
          </a:p>
          <a:p>
            <a:pPr lvl="1"/>
            <a:r>
              <a:rPr lang="en-US" dirty="0"/>
              <a:t>Both the throw and gravity</a:t>
            </a:r>
          </a:p>
          <a:p>
            <a:endParaRPr lang="en-US" dirty="0"/>
          </a:p>
        </p:txBody>
      </p:sp>
      <p:sp>
        <p:nvSpPr>
          <p:cNvPr id="4" name="Rectangle 3"/>
          <p:cNvSpPr/>
          <p:nvPr/>
        </p:nvSpPr>
        <p:spPr>
          <a:xfrm>
            <a:off x="720129" y="3011628"/>
            <a:ext cx="5682471" cy="510668"/>
          </a:xfrm>
          <a:prstGeom prst="rect">
            <a:avLst/>
          </a:prstGeom>
          <a:noFill/>
          <a:ln w="38100" cmpd="sng">
            <a:solidFill>
              <a:srgbClr val="00CC9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2193064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Checkpoint 3 Extension</a:t>
            </a:r>
            <a:endParaRPr lang="en-US" dirty="0"/>
          </a:p>
        </p:txBody>
      </p:sp>
      <p:sp>
        <p:nvSpPr>
          <p:cNvPr id="3" name="Content Placeholder 2"/>
          <p:cNvSpPr>
            <a:spLocks noGrp="1"/>
          </p:cNvSpPr>
          <p:nvPr>
            <p:ph idx="1"/>
          </p:nvPr>
        </p:nvSpPr>
        <p:spPr/>
        <p:txBody>
          <a:bodyPr/>
          <a:lstStyle/>
          <a:p>
            <a:r>
              <a:rPr lang="en-US" dirty="0" smtClean="0"/>
              <a:t>How it is possible that an object has no velocity but is accelerating? </a:t>
            </a:r>
          </a:p>
          <a:p>
            <a:pPr lvl="1"/>
            <a:r>
              <a:rPr lang="en-US" dirty="0" smtClean="0"/>
              <a:t>The object isn’t accelerating for that brief moment</a:t>
            </a:r>
          </a:p>
          <a:p>
            <a:pPr lvl="1"/>
            <a:r>
              <a:rPr lang="en-US" dirty="0" smtClean="0"/>
              <a:t>The object had a velocity at one point previously</a:t>
            </a:r>
          </a:p>
          <a:p>
            <a:pPr lvl="1"/>
            <a:r>
              <a:rPr lang="en-US" dirty="0" smtClean="0"/>
              <a:t>The object is changing direction at that moment</a:t>
            </a:r>
          </a:p>
          <a:p>
            <a:pPr lvl="1"/>
            <a:r>
              <a:rPr lang="en-US" dirty="0" smtClean="0"/>
              <a:t>It is not possible</a:t>
            </a:r>
            <a:endParaRPr lang="en-US" dirty="0"/>
          </a:p>
        </p:txBody>
      </p:sp>
      <p:sp>
        <p:nvSpPr>
          <p:cNvPr id="4" name="Rectangle 3"/>
          <p:cNvSpPr/>
          <p:nvPr/>
        </p:nvSpPr>
        <p:spPr>
          <a:xfrm>
            <a:off x="720129" y="3011628"/>
            <a:ext cx="7855951" cy="510668"/>
          </a:xfrm>
          <a:prstGeom prst="rect">
            <a:avLst/>
          </a:prstGeom>
          <a:noFill/>
          <a:ln w="38100" cmpd="sng">
            <a:solidFill>
              <a:srgbClr val="00CC9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4012087" y="5541387"/>
            <a:ext cx="4827113" cy="584776"/>
          </a:xfrm>
          <a:prstGeom prst="rect">
            <a:avLst/>
          </a:prstGeom>
          <a:noFill/>
          <a:ln>
            <a:solidFill>
              <a:srgbClr val="008000"/>
            </a:solidFill>
          </a:ln>
        </p:spPr>
        <p:txBody>
          <a:bodyPr wrap="none" rtlCol="0">
            <a:spAutoFit/>
          </a:bodyPr>
          <a:lstStyle/>
          <a:p>
            <a:pPr marL="0" lvl="1"/>
            <a:r>
              <a:rPr lang="en-US" sz="3200" dirty="0" smtClean="0"/>
              <a:t>Answer C: </a:t>
            </a:r>
            <a:r>
              <a:rPr lang="en-US" sz="2400" dirty="0"/>
              <a:t>v = 0, but a = 9.80 m/</a:t>
            </a:r>
            <a:r>
              <a:rPr lang="en-US" sz="2400" dirty="0" smtClean="0"/>
              <a:t>s</a:t>
            </a:r>
            <a:r>
              <a:rPr lang="en-US" sz="2400" baseline="30000" dirty="0" smtClean="0"/>
              <a:t>2</a:t>
            </a:r>
            <a:endParaRPr lang="en-US" sz="2400" baseline="30000" dirty="0"/>
          </a:p>
        </p:txBody>
      </p:sp>
    </p:spTree>
    <p:extLst>
      <p:ext uri="{BB962C8B-B14F-4D97-AF65-F5344CB8AC3E}">
        <p14:creationId xmlns:p14="http://schemas.microsoft.com/office/powerpoint/2010/main" val="81020820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8" name="Picture 4" descr="ballthrownup.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420938" y="1711325"/>
            <a:ext cx="4559300" cy="364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79" name="Title 1"/>
          <p:cNvSpPr>
            <a:spLocks noGrp="1"/>
          </p:cNvSpPr>
          <p:nvPr>
            <p:ph type="title"/>
          </p:nvPr>
        </p:nvSpPr>
        <p:spPr/>
        <p:txBody>
          <a:bodyPr/>
          <a:lstStyle/>
          <a:p>
            <a:r>
              <a:rPr lang="en-US">
                <a:latin typeface="Trebuchet MS" charset="0"/>
                <a:cs typeface="Arial" charset="0"/>
              </a:rPr>
              <a:t>Example: Throwing A Ball Up</a:t>
            </a:r>
          </a:p>
        </p:txBody>
      </p:sp>
      <p:sp>
        <p:nvSpPr>
          <p:cNvPr id="3" name="Content Placeholder 2"/>
          <p:cNvSpPr>
            <a:spLocks noGrp="1"/>
          </p:cNvSpPr>
          <p:nvPr>
            <p:ph idx="1"/>
          </p:nvPr>
        </p:nvSpPr>
        <p:spPr>
          <a:xfrm>
            <a:off x="304799" y="868082"/>
            <a:ext cx="8500533" cy="618015"/>
          </a:xfrm>
        </p:spPr>
        <p:txBody>
          <a:bodyPr/>
          <a:lstStyle/>
          <a:p>
            <a:r>
              <a:rPr lang="en-US" dirty="0">
                <a:solidFill>
                  <a:srgbClr val="FF0000"/>
                </a:solidFill>
                <a:latin typeface="Calibri" charset="0"/>
                <a:cs typeface="Arial" charset="0"/>
              </a:rPr>
              <a:t>				</a:t>
            </a:r>
            <a:r>
              <a:rPr lang="en-US" dirty="0" smtClean="0">
                <a:solidFill>
                  <a:srgbClr val="FF0000"/>
                </a:solidFill>
                <a:latin typeface="Calibri" charset="0"/>
                <a:cs typeface="Arial" charset="0"/>
              </a:rPr>
              <a:t>		Changing direction</a:t>
            </a:r>
            <a:endParaRPr lang="en-US" dirty="0">
              <a:latin typeface="Calibri" charset="0"/>
              <a:cs typeface="Arial" charset="0"/>
            </a:endParaRPr>
          </a:p>
        </p:txBody>
      </p:sp>
      <p:pic>
        <p:nvPicPr>
          <p:cNvPr id="75782"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62098" y="5604342"/>
            <a:ext cx="309562" cy="61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783" name="Picture 6" descr="gravity.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598738" y="3868738"/>
            <a:ext cx="1270000" cy="127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784" name="Picture 7" descr="gravity.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257800" y="3894138"/>
            <a:ext cx="1270000" cy="127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5257800" y="2589083"/>
            <a:ext cx="2287405" cy="584776"/>
          </a:xfrm>
          <a:prstGeom prst="rect">
            <a:avLst/>
          </a:prstGeom>
          <a:noFill/>
        </p:spPr>
        <p:txBody>
          <a:bodyPr wrap="none" rtlCol="0">
            <a:spAutoFit/>
          </a:bodyPr>
          <a:lstStyle/>
          <a:p>
            <a:r>
              <a:rPr lang="en-US" sz="3200" dirty="0" smtClean="0">
                <a:solidFill>
                  <a:srgbClr val="FF0000"/>
                </a:solidFill>
                <a:latin typeface="Calibri" charset="0"/>
                <a:cs typeface="Arial" charset="0"/>
              </a:rPr>
              <a:t>Speeding Up</a:t>
            </a:r>
            <a:endParaRPr lang="en-US" sz="3200" dirty="0">
              <a:solidFill>
                <a:srgbClr val="FF0000"/>
              </a:solidFill>
              <a:latin typeface="Calibri" charset="0"/>
              <a:cs typeface="Arial" charset="0"/>
            </a:endParaRPr>
          </a:p>
        </p:txBody>
      </p:sp>
      <p:sp>
        <p:nvSpPr>
          <p:cNvPr id="6" name="TextBox 5"/>
          <p:cNvSpPr txBox="1"/>
          <p:nvPr/>
        </p:nvSpPr>
        <p:spPr>
          <a:xfrm>
            <a:off x="1007366" y="2589083"/>
            <a:ext cx="2550698" cy="584776"/>
          </a:xfrm>
          <a:prstGeom prst="rect">
            <a:avLst/>
          </a:prstGeom>
          <a:noFill/>
        </p:spPr>
        <p:txBody>
          <a:bodyPr wrap="none" rtlCol="0">
            <a:spAutoFit/>
          </a:bodyPr>
          <a:lstStyle/>
          <a:p>
            <a:r>
              <a:rPr lang="en-US" sz="3200" dirty="0">
                <a:solidFill>
                  <a:srgbClr val="FF0000"/>
                </a:solidFill>
                <a:latin typeface="Calibri" charset="0"/>
                <a:cs typeface="Arial" charset="0"/>
              </a:rPr>
              <a:t>Slowing Down</a:t>
            </a:r>
            <a:endParaRPr lang="en-US" sz="3200" dirty="0" smtClean="0"/>
          </a:p>
        </p:txBody>
      </p:sp>
      <p:sp>
        <p:nvSpPr>
          <p:cNvPr id="7" name="TextBox 6"/>
          <p:cNvSpPr txBox="1"/>
          <p:nvPr/>
        </p:nvSpPr>
        <p:spPr>
          <a:xfrm>
            <a:off x="304799" y="5604342"/>
            <a:ext cx="7426833" cy="584776"/>
          </a:xfrm>
          <a:prstGeom prst="rect">
            <a:avLst/>
          </a:prstGeom>
          <a:noFill/>
        </p:spPr>
        <p:txBody>
          <a:bodyPr wrap="none" rtlCol="0">
            <a:spAutoFit/>
          </a:bodyPr>
          <a:lstStyle/>
          <a:p>
            <a:r>
              <a:rPr lang="en-US" sz="3200" dirty="0">
                <a:latin typeface="Calibri" charset="0"/>
                <a:cs typeface="Arial" charset="0"/>
              </a:rPr>
              <a:t>Note: the acceleration of gravity is   a = -9.8 </a:t>
            </a:r>
          </a:p>
        </p:txBody>
      </p:sp>
    </p:spTree>
    <p:extLst>
      <p:ext uri="{BB962C8B-B14F-4D97-AF65-F5344CB8AC3E}">
        <p14:creationId xmlns:p14="http://schemas.microsoft.com/office/powerpoint/2010/main" val="3299608246"/>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57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6"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1"/>
          <p:cNvSpPr>
            <a:spLocks noGrp="1"/>
          </p:cNvSpPr>
          <p:nvPr>
            <p:ph type="title"/>
          </p:nvPr>
        </p:nvSpPr>
        <p:spPr/>
        <p:txBody>
          <a:bodyPr/>
          <a:lstStyle/>
          <a:p>
            <a:r>
              <a:rPr lang="en-US">
                <a:latin typeface="Trebuchet MS" charset="0"/>
                <a:cs typeface="Arial" charset="0"/>
              </a:rPr>
              <a:t>Big 3 Kinematics Equations</a:t>
            </a:r>
          </a:p>
        </p:txBody>
      </p:sp>
      <p:pic>
        <p:nvPicPr>
          <p:cNvPr id="2" name="Content Placeholder 1"/>
          <p:cNvPicPr>
            <a:picLocks noGrp="1" noChangeAspect="1"/>
          </p:cNvPicPr>
          <p:nvPr>
            <p:ph idx="1"/>
          </p:nvPr>
        </p:nvPicPr>
        <p:blipFill>
          <a:blip r:embed="rId2"/>
          <a:srcRect t="-5857" b="-5857"/>
          <a:stretch>
            <a:fillRect/>
          </a:stretch>
        </p:blipFill>
        <p:spPr>
          <a:xfrm>
            <a:off x="737173" y="1161203"/>
            <a:ext cx="7626532" cy="4797637"/>
          </a:xfrm>
        </p:spPr>
      </p:pic>
      <p:sp>
        <p:nvSpPr>
          <p:cNvPr id="83972" name="Slide Number Placeholder 3"/>
          <p:cNvSpPr>
            <a:spLocks noGrp="1"/>
          </p:cNvSpPr>
          <p:nvPr>
            <p:ph type="sldNum" sz="quarter" idx="4294967295"/>
          </p:nvPr>
        </p:nvSpPr>
        <p:spPr>
          <a:xfrm>
            <a:off x="6705600" y="6534150"/>
            <a:ext cx="2438400" cy="3238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bg1"/>
                </a:solidFill>
                <a:latin typeface="Arial" charset="0"/>
                <a:ea typeface="ＭＳ Ｐゴシック" charset="0"/>
                <a:cs typeface="Arial" charset="0"/>
              </a:defRPr>
            </a:lvl1pPr>
            <a:lvl2pPr marL="37931725" indent="-37474525">
              <a:defRPr sz="1600">
                <a:solidFill>
                  <a:schemeClr val="bg1"/>
                </a:solidFill>
                <a:latin typeface="Arial" charset="0"/>
                <a:ea typeface="Arial" charset="0"/>
                <a:cs typeface="Arial" charset="0"/>
              </a:defRPr>
            </a:lvl2pPr>
            <a:lvl3pPr>
              <a:defRPr sz="1600">
                <a:solidFill>
                  <a:schemeClr val="bg1"/>
                </a:solidFill>
                <a:latin typeface="Arial" charset="0"/>
                <a:ea typeface="Arial" charset="0"/>
                <a:cs typeface="Arial" charset="0"/>
              </a:defRPr>
            </a:lvl3pPr>
            <a:lvl4pPr>
              <a:defRPr sz="1600">
                <a:solidFill>
                  <a:schemeClr val="bg1"/>
                </a:solidFill>
                <a:latin typeface="Arial" charset="0"/>
                <a:ea typeface="Arial" charset="0"/>
                <a:cs typeface="Arial" charset="0"/>
              </a:defRPr>
            </a:lvl4pPr>
            <a:lvl5pPr>
              <a:defRPr sz="1600">
                <a:solidFill>
                  <a:schemeClr val="bg1"/>
                </a:solidFill>
                <a:latin typeface="Arial" charset="0"/>
                <a:ea typeface="Arial" charset="0"/>
                <a:cs typeface="Arial" charset="0"/>
              </a:defRPr>
            </a:lvl5pPr>
            <a:lvl6pPr marL="457200" eaLnBrk="0" fontAlgn="base" hangingPunct="0">
              <a:spcBef>
                <a:spcPct val="0"/>
              </a:spcBef>
              <a:spcAft>
                <a:spcPct val="0"/>
              </a:spcAft>
              <a:defRPr sz="1600">
                <a:solidFill>
                  <a:schemeClr val="bg1"/>
                </a:solidFill>
                <a:latin typeface="Arial" charset="0"/>
                <a:ea typeface="Arial" charset="0"/>
                <a:cs typeface="Arial" charset="0"/>
              </a:defRPr>
            </a:lvl6pPr>
            <a:lvl7pPr marL="914400" eaLnBrk="0" fontAlgn="base" hangingPunct="0">
              <a:spcBef>
                <a:spcPct val="0"/>
              </a:spcBef>
              <a:spcAft>
                <a:spcPct val="0"/>
              </a:spcAft>
              <a:defRPr sz="1600">
                <a:solidFill>
                  <a:schemeClr val="bg1"/>
                </a:solidFill>
                <a:latin typeface="Arial" charset="0"/>
                <a:ea typeface="Arial" charset="0"/>
                <a:cs typeface="Arial" charset="0"/>
              </a:defRPr>
            </a:lvl7pPr>
            <a:lvl8pPr marL="1371600" eaLnBrk="0" fontAlgn="base" hangingPunct="0">
              <a:spcBef>
                <a:spcPct val="0"/>
              </a:spcBef>
              <a:spcAft>
                <a:spcPct val="0"/>
              </a:spcAft>
              <a:defRPr sz="1600">
                <a:solidFill>
                  <a:schemeClr val="bg1"/>
                </a:solidFill>
                <a:latin typeface="Arial" charset="0"/>
                <a:ea typeface="Arial" charset="0"/>
                <a:cs typeface="Arial" charset="0"/>
              </a:defRPr>
            </a:lvl8pPr>
            <a:lvl9pPr marL="1828800" eaLnBrk="0" fontAlgn="base" hangingPunct="0">
              <a:spcBef>
                <a:spcPct val="0"/>
              </a:spcBef>
              <a:spcAft>
                <a:spcPct val="0"/>
              </a:spcAft>
              <a:defRPr sz="1600">
                <a:solidFill>
                  <a:schemeClr val="bg1"/>
                </a:solidFill>
                <a:latin typeface="Arial" charset="0"/>
                <a:ea typeface="Arial" charset="0"/>
                <a:cs typeface="Arial" charset="0"/>
              </a:defRPr>
            </a:lvl9pPr>
          </a:lstStyle>
          <a:p>
            <a:r>
              <a:rPr lang="en-US" sz="1200">
                <a:solidFill>
                  <a:schemeClr val="tx2"/>
                </a:solidFill>
                <a:latin typeface="Calibri" charset="0"/>
              </a:rPr>
              <a:t>Mechanics  Lecture 1, Slide </a:t>
            </a:r>
            <a:fld id="{8498FA00-8C18-0542-9345-0DE9662A1640}" type="slidenum">
              <a:rPr lang="en-US" sz="1200">
                <a:solidFill>
                  <a:schemeClr val="tx2"/>
                </a:solidFill>
                <a:latin typeface="Calibri" charset="0"/>
              </a:rPr>
              <a:pPr/>
              <a:t>18</a:t>
            </a:fld>
            <a:endParaRPr lang="en-US" sz="1200">
              <a:solidFill>
                <a:schemeClr val="tx2"/>
              </a:solidFill>
              <a:latin typeface="Calibri" charset="0"/>
            </a:endParaRPr>
          </a:p>
        </p:txBody>
      </p:sp>
    </p:spTree>
    <p:extLst>
      <p:ext uri="{BB962C8B-B14F-4D97-AF65-F5344CB8AC3E}">
        <p14:creationId xmlns:p14="http://schemas.microsoft.com/office/powerpoint/2010/main" val="3778133464"/>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Big 3 for Free Fall</a:t>
            </a:r>
            <a:endParaRPr lang="en-US" dirty="0"/>
          </a:p>
        </p:txBody>
      </p:sp>
      <p:pic>
        <p:nvPicPr>
          <p:cNvPr id="4" name="Content Placeholder 3"/>
          <p:cNvPicPr>
            <a:picLocks noGrp="1" noChangeAspect="1"/>
          </p:cNvPicPr>
          <p:nvPr>
            <p:ph idx="1"/>
          </p:nvPr>
        </p:nvPicPr>
        <p:blipFill>
          <a:blip r:embed="rId2"/>
          <a:srcRect t="-9321" b="-9321"/>
          <a:stretch>
            <a:fillRect/>
          </a:stretch>
        </p:blipFill>
        <p:spPr>
          <a:xfrm>
            <a:off x="338138" y="935604"/>
            <a:ext cx="8241752" cy="5183608"/>
          </a:xfrm>
        </p:spPr>
      </p:pic>
      <p:sp>
        <p:nvSpPr>
          <p:cNvPr id="5" name="TextBox 4"/>
          <p:cNvSpPr txBox="1"/>
          <p:nvPr/>
        </p:nvSpPr>
        <p:spPr>
          <a:xfrm>
            <a:off x="1216047" y="5826646"/>
            <a:ext cx="6992018" cy="584776"/>
          </a:xfrm>
          <a:prstGeom prst="rect">
            <a:avLst/>
          </a:prstGeom>
          <a:noFill/>
        </p:spPr>
        <p:txBody>
          <a:bodyPr wrap="none" rtlCol="0">
            <a:spAutoFit/>
          </a:bodyPr>
          <a:lstStyle/>
          <a:p>
            <a:r>
              <a:rPr lang="en-US" sz="3200" dirty="0" smtClean="0"/>
              <a:t>Substitute a for –g </a:t>
            </a:r>
            <a:r>
              <a:rPr lang="en-US" sz="3200" dirty="0" smtClean="0">
                <a:sym typeface="Wingdings"/>
              </a:rPr>
              <a:t> free fall equations!</a:t>
            </a:r>
            <a:endParaRPr lang="en-US" sz="3200" dirty="0" smtClean="0"/>
          </a:p>
        </p:txBody>
      </p:sp>
    </p:spTree>
    <p:extLst>
      <p:ext uri="{BB962C8B-B14F-4D97-AF65-F5344CB8AC3E}">
        <p14:creationId xmlns:p14="http://schemas.microsoft.com/office/powerpoint/2010/main" val="241878401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Things you asked about:</a:t>
            </a:r>
            <a:endParaRPr lang="en-US" dirty="0"/>
          </a:p>
        </p:txBody>
      </p:sp>
      <p:sp>
        <p:nvSpPr>
          <p:cNvPr id="3" name="Content Placeholder 2"/>
          <p:cNvSpPr>
            <a:spLocks noGrp="1"/>
          </p:cNvSpPr>
          <p:nvPr>
            <p:ph idx="1"/>
          </p:nvPr>
        </p:nvSpPr>
        <p:spPr/>
        <p:txBody>
          <a:bodyPr/>
          <a:lstStyle/>
          <a:p>
            <a:pPr marL="0" indent="0">
              <a:buNone/>
            </a:pPr>
            <a:r>
              <a:rPr lang="en-US" dirty="0" smtClean="0"/>
              <a:t>Insert </a:t>
            </a:r>
            <a:r>
              <a:rPr lang="en-US" dirty="0"/>
              <a:t>s</a:t>
            </a:r>
            <a:r>
              <a:rPr lang="en-US" dirty="0" smtClean="0"/>
              <a:t>tudent comments from the “lecture thoughts” checkpoint question here!</a:t>
            </a:r>
          </a:p>
          <a:p>
            <a:pPr marL="0" indent="0">
              <a:buNone/>
            </a:pPr>
            <a:endParaRPr lang="en-US" sz="2800" dirty="0"/>
          </a:p>
          <a:p>
            <a:pPr marL="0" indent="0">
              <a:buNone/>
            </a:pPr>
            <a:r>
              <a:rPr lang="en-US" sz="2000" dirty="0" smtClean="0"/>
              <a:t>Add slides that answer specific student comments as needed.  </a:t>
            </a:r>
            <a:endParaRPr lang="en-US" sz="2000" dirty="0"/>
          </a:p>
        </p:txBody>
      </p:sp>
    </p:spTree>
    <p:extLst>
      <p:ext uri="{BB962C8B-B14F-4D97-AF65-F5344CB8AC3E}">
        <p14:creationId xmlns:p14="http://schemas.microsoft.com/office/powerpoint/2010/main" val="269456280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tle 1"/>
          <p:cNvSpPr>
            <a:spLocks noGrp="1"/>
          </p:cNvSpPr>
          <p:nvPr>
            <p:ph type="title"/>
          </p:nvPr>
        </p:nvSpPr>
        <p:spPr/>
        <p:txBody>
          <a:bodyPr/>
          <a:lstStyle/>
          <a:p>
            <a:r>
              <a:rPr lang="en-US" dirty="0" smtClean="0">
                <a:latin typeface="Trebuchet MS" charset="0"/>
                <a:cs typeface="Arial" charset="0"/>
              </a:rPr>
              <a:t>Problem Solving: Free </a:t>
            </a:r>
            <a:r>
              <a:rPr lang="en-US" dirty="0">
                <a:latin typeface="Trebuchet MS" charset="0"/>
                <a:cs typeface="Arial" charset="0"/>
              </a:rPr>
              <a:t>Fall Example</a:t>
            </a:r>
          </a:p>
        </p:txBody>
      </p:sp>
      <p:sp>
        <p:nvSpPr>
          <p:cNvPr id="84995" name="Content Placeholder 2"/>
          <p:cNvSpPr>
            <a:spLocks noGrp="1"/>
          </p:cNvSpPr>
          <p:nvPr>
            <p:ph idx="1"/>
          </p:nvPr>
        </p:nvSpPr>
        <p:spPr/>
        <p:txBody>
          <a:bodyPr/>
          <a:lstStyle/>
          <a:p>
            <a:r>
              <a:rPr lang="en-US">
                <a:latin typeface="Calibri" charset="0"/>
                <a:cs typeface="Arial" charset="0"/>
              </a:rPr>
              <a:t>A ball is dropped from rest 22m above the ground.  What is the final velocity of the ball just before it hits the ground?  </a:t>
            </a:r>
          </a:p>
          <a:p>
            <a:endParaRPr lang="en-US">
              <a:latin typeface="Calibri" charset="0"/>
              <a:cs typeface="Arial" charset="0"/>
            </a:endParaRPr>
          </a:p>
          <a:p>
            <a:r>
              <a:rPr lang="en-US">
                <a:latin typeface="Calibri" charset="0"/>
                <a:cs typeface="Arial" charset="0"/>
              </a:rPr>
              <a:t>	</a:t>
            </a:r>
            <a:r>
              <a:rPr lang="en-US" u="sng">
                <a:latin typeface="Calibri" charset="0"/>
                <a:cs typeface="Arial" charset="0"/>
              </a:rPr>
              <a:t>Most basic problem solving technique:</a:t>
            </a:r>
          </a:p>
          <a:p>
            <a:r>
              <a:rPr lang="en-US">
                <a:latin typeface="Calibri" charset="0"/>
                <a:cs typeface="Arial" charset="0"/>
              </a:rPr>
              <a:t>		-Identify what we have/need</a:t>
            </a:r>
          </a:p>
          <a:p>
            <a:r>
              <a:rPr lang="en-US">
                <a:latin typeface="Calibri" charset="0"/>
                <a:cs typeface="Arial" charset="0"/>
              </a:rPr>
              <a:t>		-Select equation</a:t>
            </a:r>
          </a:p>
          <a:p>
            <a:r>
              <a:rPr lang="en-US">
                <a:latin typeface="Calibri" charset="0"/>
                <a:cs typeface="Arial" charset="0"/>
              </a:rPr>
              <a:t>		-Solve for unknown</a:t>
            </a:r>
          </a:p>
        </p:txBody>
      </p:sp>
    </p:spTree>
    <p:extLst>
      <p:ext uri="{BB962C8B-B14F-4D97-AF65-F5344CB8AC3E}">
        <p14:creationId xmlns:p14="http://schemas.microsoft.com/office/powerpoint/2010/main" val="239117113"/>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itle 1"/>
          <p:cNvSpPr>
            <a:spLocks noGrp="1"/>
          </p:cNvSpPr>
          <p:nvPr>
            <p:ph type="title"/>
          </p:nvPr>
        </p:nvSpPr>
        <p:spPr/>
        <p:txBody>
          <a:bodyPr/>
          <a:lstStyle/>
          <a:p>
            <a:r>
              <a:rPr lang="en-US">
                <a:latin typeface="Trebuchet MS" charset="0"/>
                <a:cs typeface="Arial" charset="0"/>
              </a:rPr>
              <a:t>Identify what we have/need:</a:t>
            </a:r>
          </a:p>
        </p:txBody>
      </p:sp>
      <p:sp>
        <p:nvSpPr>
          <p:cNvPr id="3" name="Content Placeholder 2"/>
          <p:cNvSpPr>
            <a:spLocks noGrp="1"/>
          </p:cNvSpPr>
          <p:nvPr>
            <p:ph idx="1"/>
          </p:nvPr>
        </p:nvSpPr>
        <p:spPr/>
        <p:txBody>
          <a:bodyPr/>
          <a:lstStyle/>
          <a:p>
            <a:r>
              <a:rPr lang="en-US" dirty="0">
                <a:latin typeface="Calibri" charset="0"/>
                <a:cs typeface="Arial" charset="0"/>
              </a:rPr>
              <a:t>		A ball is dropped from rest 22m above the ground.  What is the final velocity of the ball just before it hits the ground?  </a:t>
            </a:r>
          </a:p>
          <a:p>
            <a:r>
              <a:rPr lang="en-US" dirty="0">
                <a:latin typeface="Calibri" charset="0"/>
                <a:cs typeface="Arial" charset="0"/>
              </a:rPr>
              <a:t>		acceleration: 	a = -9.8 m/s</a:t>
            </a:r>
            <a:r>
              <a:rPr lang="en-US" baseline="30000" dirty="0">
                <a:latin typeface="Calibri" charset="0"/>
                <a:cs typeface="Arial" charset="0"/>
              </a:rPr>
              <a:t>2</a:t>
            </a:r>
            <a:endParaRPr lang="en-US" dirty="0">
              <a:latin typeface="Calibri" charset="0"/>
              <a:cs typeface="Arial" charset="0"/>
            </a:endParaRPr>
          </a:p>
          <a:p>
            <a:r>
              <a:rPr lang="en-US" dirty="0">
                <a:latin typeface="Calibri" charset="0"/>
                <a:cs typeface="Arial" charset="0"/>
              </a:rPr>
              <a:t>		initial velocity: 	</a:t>
            </a:r>
            <a:r>
              <a:rPr lang="en-US" dirty="0" err="1">
                <a:latin typeface="Calibri" charset="0"/>
                <a:cs typeface="Arial" charset="0"/>
              </a:rPr>
              <a:t>v</a:t>
            </a:r>
            <a:r>
              <a:rPr lang="en-US" baseline="-25000" dirty="0" err="1">
                <a:latin typeface="Calibri" charset="0"/>
                <a:cs typeface="Arial" charset="0"/>
              </a:rPr>
              <a:t>o</a:t>
            </a:r>
            <a:r>
              <a:rPr lang="en-US" dirty="0">
                <a:latin typeface="Calibri" charset="0"/>
                <a:cs typeface="Arial" charset="0"/>
              </a:rPr>
              <a:t> = 0</a:t>
            </a:r>
          </a:p>
          <a:p>
            <a:r>
              <a:rPr lang="en-US" dirty="0">
                <a:latin typeface="Calibri" charset="0"/>
                <a:cs typeface="Arial" charset="0"/>
              </a:rPr>
              <a:t>		initial position: 	x</a:t>
            </a:r>
            <a:r>
              <a:rPr lang="en-US" baseline="-25000" dirty="0">
                <a:latin typeface="Calibri" charset="0"/>
                <a:cs typeface="Arial" charset="0"/>
              </a:rPr>
              <a:t>o </a:t>
            </a:r>
            <a:r>
              <a:rPr lang="en-US" dirty="0">
                <a:latin typeface="Calibri" charset="0"/>
                <a:cs typeface="Arial" charset="0"/>
              </a:rPr>
              <a:t>= 22 m</a:t>
            </a:r>
          </a:p>
          <a:p>
            <a:r>
              <a:rPr lang="en-US" dirty="0">
                <a:latin typeface="Calibri" charset="0"/>
                <a:cs typeface="Arial" charset="0"/>
              </a:rPr>
              <a:t>		final position: 	</a:t>
            </a:r>
            <a:r>
              <a:rPr lang="en-US" dirty="0" err="1">
                <a:latin typeface="Calibri" charset="0"/>
                <a:cs typeface="Arial" charset="0"/>
              </a:rPr>
              <a:t>x</a:t>
            </a:r>
            <a:r>
              <a:rPr lang="en-US" baseline="-25000" dirty="0" err="1">
                <a:latin typeface="Calibri" charset="0"/>
                <a:cs typeface="Arial" charset="0"/>
              </a:rPr>
              <a:t>f</a:t>
            </a:r>
            <a:r>
              <a:rPr lang="en-US" dirty="0">
                <a:latin typeface="Calibri" charset="0"/>
                <a:cs typeface="Arial" charset="0"/>
              </a:rPr>
              <a:t> = 0</a:t>
            </a:r>
          </a:p>
          <a:p>
            <a:r>
              <a:rPr lang="en-US" dirty="0">
                <a:latin typeface="Calibri" charset="0"/>
                <a:cs typeface="Arial" charset="0"/>
              </a:rPr>
              <a:t>		final velocity:	 v = </a:t>
            </a:r>
            <a:r>
              <a:rPr lang="en-US" dirty="0" smtClean="0">
                <a:latin typeface="Calibri" charset="0"/>
                <a:cs typeface="Arial" charset="0"/>
              </a:rPr>
              <a:t>?</a:t>
            </a:r>
          </a:p>
          <a:p>
            <a:endParaRPr lang="en-US" sz="2000" dirty="0">
              <a:latin typeface="Calibri" charset="0"/>
              <a:cs typeface="Arial" charset="0"/>
            </a:endParaRPr>
          </a:p>
          <a:p>
            <a:r>
              <a:rPr lang="en-US" dirty="0">
                <a:latin typeface="Calibri" charset="0"/>
                <a:cs typeface="Arial" charset="0"/>
              </a:rPr>
              <a:t>(no time information)</a:t>
            </a:r>
          </a:p>
          <a:p>
            <a:endParaRPr lang="en-US" dirty="0">
              <a:latin typeface="Calibri" charset="0"/>
              <a:cs typeface="Arial" charset="0"/>
            </a:endParaRPr>
          </a:p>
        </p:txBody>
      </p:sp>
    </p:spTree>
    <p:extLst>
      <p:ext uri="{BB962C8B-B14F-4D97-AF65-F5344CB8AC3E}">
        <p14:creationId xmlns:p14="http://schemas.microsoft.com/office/powerpoint/2010/main" val="213510511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itle 1"/>
          <p:cNvSpPr>
            <a:spLocks noGrp="1"/>
          </p:cNvSpPr>
          <p:nvPr>
            <p:ph type="title"/>
          </p:nvPr>
        </p:nvSpPr>
        <p:spPr/>
        <p:txBody>
          <a:bodyPr/>
          <a:lstStyle/>
          <a:p>
            <a:r>
              <a:rPr lang="en-US">
                <a:latin typeface="Trebuchet MS" charset="0"/>
                <a:cs typeface="Arial" charset="0"/>
              </a:rPr>
              <a:t>Select Equation</a:t>
            </a:r>
          </a:p>
        </p:txBody>
      </p:sp>
      <p:sp>
        <p:nvSpPr>
          <p:cNvPr id="87043" name="Content Placeholder 2"/>
          <p:cNvSpPr>
            <a:spLocks noGrp="1"/>
          </p:cNvSpPr>
          <p:nvPr>
            <p:ph idx="1"/>
          </p:nvPr>
        </p:nvSpPr>
        <p:spPr/>
        <p:txBody>
          <a:bodyPr/>
          <a:lstStyle/>
          <a:p>
            <a:r>
              <a:rPr lang="en-US" dirty="0">
                <a:latin typeface="Calibri" charset="0"/>
                <a:cs typeface="Arial" charset="0"/>
              </a:rPr>
              <a:t>	</a:t>
            </a:r>
            <a:r>
              <a:rPr lang="en-US" dirty="0" smtClean="0">
                <a:latin typeface="Calibri" charset="0"/>
                <a:cs typeface="Arial" charset="0"/>
              </a:rPr>
              <a:t>A </a:t>
            </a:r>
            <a:r>
              <a:rPr lang="en-US" dirty="0">
                <a:latin typeface="Calibri" charset="0"/>
                <a:cs typeface="Arial" charset="0"/>
              </a:rPr>
              <a:t>ball is dropped from rest 22m above the ground.  What is the final velocity of the ball just before it hits the ground?  </a:t>
            </a:r>
          </a:p>
          <a:p>
            <a:r>
              <a:rPr lang="en-US" dirty="0">
                <a:latin typeface="Calibri" charset="0"/>
                <a:cs typeface="Arial" charset="0"/>
              </a:rPr>
              <a:t>		a = -</a:t>
            </a:r>
            <a:r>
              <a:rPr lang="en-US" dirty="0" smtClean="0">
                <a:latin typeface="Calibri" charset="0"/>
                <a:cs typeface="Arial" charset="0"/>
              </a:rPr>
              <a:t>9.8 m/s</a:t>
            </a:r>
            <a:r>
              <a:rPr lang="en-US" baseline="30000" dirty="0" smtClean="0">
                <a:latin typeface="Calibri" charset="0"/>
                <a:cs typeface="Arial" charset="0"/>
              </a:rPr>
              <a:t>2</a:t>
            </a:r>
            <a:endParaRPr lang="en-US" dirty="0">
              <a:latin typeface="Calibri" charset="0"/>
              <a:cs typeface="Arial" charset="0"/>
            </a:endParaRPr>
          </a:p>
          <a:p>
            <a:r>
              <a:rPr lang="en-US" dirty="0">
                <a:latin typeface="Calibri" charset="0"/>
                <a:cs typeface="Arial" charset="0"/>
              </a:rPr>
              <a:t>		</a:t>
            </a:r>
            <a:r>
              <a:rPr lang="en-US" dirty="0" err="1">
                <a:latin typeface="Calibri" charset="0"/>
                <a:cs typeface="Arial" charset="0"/>
              </a:rPr>
              <a:t>v</a:t>
            </a:r>
            <a:r>
              <a:rPr lang="en-US" baseline="-25000" dirty="0" err="1">
                <a:latin typeface="Calibri" charset="0"/>
                <a:cs typeface="Arial" charset="0"/>
              </a:rPr>
              <a:t>o</a:t>
            </a:r>
            <a:r>
              <a:rPr lang="en-US" dirty="0">
                <a:latin typeface="Calibri" charset="0"/>
                <a:cs typeface="Arial" charset="0"/>
              </a:rPr>
              <a:t> = 0</a:t>
            </a:r>
          </a:p>
          <a:p>
            <a:r>
              <a:rPr lang="en-US" dirty="0">
                <a:latin typeface="Calibri" charset="0"/>
                <a:cs typeface="Arial" charset="0"/>
              </a:rPr>
              <a:t>		x</a:t>
            </a:r>
            <a:r>
              <a:rPr lang="en-US" baseline="-25000" dirty="0">
                <a:latin typeface="Calibri" charset="0"/>
                <a:cs typeface="Arial" charset="0"/>
              </a:rPr>
              <a:t>o </a:t>
            </a:r>
            <a:r>
              <a:rPr lang="en-US" dirty="0">
                <a:latin typeface="Calibri" charset="0"/>
                <a:cs typeface="Arial" charset="0"/>
              </a:rPr>
              <a:t>= 22 m</a:t>
            </a:r>
          </a:p>
          <a:p>
            <a:r>
              <a:rPr lang="en-US" dirty="0">
                <a:latin typeface="Calibri" charset="0"/>
                <a:cs typeface="Arial" charset="0"/>
              </a:rPr>
              <a:t>		</a:t>
            </a:r>
            <a:r>
              <a:rPr lang="en-US" dirty="0" err="1">
                <a:latin typeface="Calibri" charset="0"/>
                <a:cs typeface="Arial" charset="0"/>
              </a:rPr>
              <a:t>x</a:t>
            </a:r>
            <a:r>
              <a:rPr lang="en-US" baseline="-25000" dirty="0" err="1">
                <a:latin typeface="Calibri" charset="0"/>
                <a:cs typeface="Arial" charset="0"/>
              </a:rPr>
              <a:t>f</a:t>
            </a:r>
            <a:r>
              <a:rPr lang="en-US" dirty="0">
                <a:latin typeface="Calibri" charset="0"/>
                <a:cs typeface="Arial" charset="0"/>
              </a:rPr>
              <a:t> = 0</a:t>
            </a:r>
          </a:p>
          <a:p>
            <a:r>
              <a:rPr lang="en-US" dirty="0">
                <a:latin typeface="Calibri" charset="0"/>
                <a:cs typeface="Arial" charset="0"/>
              </a:rPr>
              <a:t>		v = ?</a:t>
            </a:r>
          </a:p>
          <a:p>
            <a:endParaRPr lang="en-US" dirty="0">
              <a:latin typeface="Calibri" charset="0"/>
              <a:cs typeface="Arial" charset="0"/>
            </a:endParaRPr>
          </a:p>
          <a:p>
            <a:endParaRPr lang="en-US" dirty="0">
              <a:latin typeface="Calibri" charset="0"/>
              <a:cs typeface="Arial" charset="0"/>
            </a:endParaRPr>
          </a:p>
        </p:txBody>
      </p:sp>
      <p:pic>
        <p:nvPicPr>
          <p:cNvPr id="8704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6575" y="2527300"/>
            <a:ext cx="3921125" cy="338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2" name="Rectangle 1"/>
          <p:cNvSpPr/>
          <p:nvPr/>
        </p:nvSpPr>
        <p:spPr>
          <a:xfrm>
            <a:off x="4472352" y="4836570"/>
            <a:ext cx="3904863" cy="945698"/>
          </a:xfrm>
          <a:prstGeom prst="rect">
            <a:avLst/>
          </a:prstGeom>
          <a:noFill/>
          <a:ln w="38100" cmpd="sng">
            <a:solidFill>
              <a:srgbClr val="00CC9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208223" y="5516900"/>
            <a:ext cx="3791222" cy="584776"/>
          </a:xfrm>
          <a:prstGeom prst="rect">
            <a:avLst/>
          </a:prstGeom>
          <a:noFill/>
        </p:spPr>
        <p:txBody>
          <a:bodyPr wrap="none" rtlCol="0">
            <a:spAutoFit/>
          </a:bodyPr>
          <a:lstStyle/>
          <a:p>
            <a:r>
              <a:rPr lang="en-US" sz="3200" dirty="0">
                <a:latin typeface="Calibri" charset="0"/>
                <a:cs typeface="Arial" charset="0"/>
              </a:rPr>
              <a:t>(no time information</a:t>
            </a:r>
            <a:r>
              <a:rPr lang="en-US" sz="3200" dirty="0" smtClean="0">
                <a:latin typeface="Calibri" charset="0"/>
                <a:cs typeface="Arial" charset="0"/>
              </a:rPr>
              <a:t>)</a:t>
            </a:r>
            <a:endParaRPr lang="en-US" sz="3200" dirty="0">
              <a:latin typeface="Calibri" charset="0"/>
              <a:cs typeface="Arial" charset="0"/>
            </a:endParaRPr>
          </a:p>
        </p:txBody>
      </p:sp>
    </p:spTree>
    <p:extLst>
      <p:ext uri="{BB962C8B-B14F-4D97-AF65-F5344CB8AC3E}">
        <p14:creationId xmlns:p14="http://schemas.microsoft.com/office/powerpoint/2010/main" val="398439266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atin typeface="Trebuchet MS" charset="0"/>
                <a:cs typeface="Arial" charset="0"/>
              </a:rPr>
              <a:t>Solve for unknown</a:t>
            </a:r>
          </a:p>
        </p:txBody>
      </p:sp>
      <p:sp>
        <p:nvSpPr>
          <p:cNvPr id="3" name="Content Placeholder 2"/>
          <p:cNvSpPr>
            <a:spLocks noGrp="1"/>
          </p:cNvSpPr>
          <p:nvPr>
            <p:ph idx="1"/>
          </p:nvPr>
        </p:nvSpPr>
        <p:spPr/>
        <p:txBody>
          <a:bodyPr/>
          <a:lstStyle/>
          <a:p>
            <a:endParaRPr lang="en-US">
              <a:latin typeface="Calibri" charset="0"/>
              <a:cs typeface="Arial" charset="0"/>
            </a:endParaRPr>
          </a:p>
          <a:p>
            <a:endParaRPr lang="en-US">
              <a:latin typeface="Calibri" charset="0"/>
              <a:cs typeface="Arial" charset="0"/>
            </a:endParaRPr>
          </a:p>
          <a:p>
            <a:endParaRPr lang="en-US">
              <a:latin typeface="Calibri" charset="0"/>
              <a:cs typeface="Arial" charset="0"/>
            </a:endParaRPr>
          </a:p>
          <a:p>
            <a:endParaRPr lang="en-US">
              <a:latin typeface="Calibri" charset="0"/>
              <a:cs typeface="Arial" charset="0"/>
            </a:endParaRPr>
          </a:p>
          <a:p>
            <a:endParaRPr lang="en-US">
              <a:latin typeface="Calibri" charset="0"/>
              <a:cs typeface="Arial" charset="0"/>
            </a:endParaRPr>
          </a:p>
          <a:p>
            <a:endParaRPr lang="en-US">
              <a:latin typeface="Calibri" charset="0"/>
              <a:cs typeface="Arial" charset="0"/>
            </a:endParaRPr>
          </a:p>
          <a:p>
            <a:endParaRPr lang="en-US">
              <a:latin typeface="Calibri" charset="0"/>
              <a:cs typeface="Arial"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23913" y="1060450"/>
            <a:ext cx="48768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03313" y="1938338"/>
            <a:ext cx="510540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185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6488" y="2874963"/>
            <a:ext cx="20574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150938" y="3724275"/>
            <a:ext cx="2260600"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201738" y="4514850"/>
            <a:ext cx="22352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169988" y="5216525"/>
            <a:ext cx="2692400"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4796516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nodePh="1">
                                  <p:stCondLst>
                                    <p:cond delay="0"/>
                                  </p:stCondLst>
                                  <p:endCondLst>
                                    <p:cond evt="begin" delay="0">
                                      <p:tn val="17"/>
                                    </p:cond>
                                  </p:endCondLst>
                                  <p:childTnLst>
                                    <p:set>
                                      <p:cBhvr>
                                        <p:cTn id="1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21858"/>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itle 1"/>
          <p:cNvSpPr>
            <a:spLocks noGrp="1"/>
          </p:cNvSpPr>
          <p:nvPr>
            <p:ph type="title"/>
          </p:nvPr>
        </p:nvSpPr>
        <p:spPr/>
        <p:txBody>
          <a:bodyPr/>
          <a:lstStyle/>
          <a:p>
            <a:r>
              <a:rPr lang="en-US">
                <a:latin typeface="Trebuchet MS" charset="0"/>
                <a:cs typeface="Arial" charset="0"/>
              </a:rPr>
              <a:t>Follow up Questions</a:t>
            </a:r>
          </a:p>
        </p:txBody>
      </p:sp>
      <p:sp>
        <p:nvSpPr>
          <p:cNvPr id="3" name="Content Placeholder 2"/>
          <p:cNvSpPr>
            <a:spLocks noGrp="1"/>
          </p:cNvSpPr>
          <p:nvPr>
            <p:ph idx="1"/>
          </p:nvPr>
        </p:nvSpPr>
        <p:spPr/>
        <p:txBody>
          <a:bodyPr/>
          <a:lstStyle/>
          <a:p>
            <a:r>
              <a:rPr lang="en-US">
                <a:latin typeface="Calibri" charset="0"/>
                <a:cs typeface="Arial" charset="0"/>
              </a:rPr>
              <a:t>What is the speed of the ball just before it hits the ground? </a:t>
            </a:r>
          </a:p>
          <a:p>
            <a:endParaRPr lang="en-US">
              <a:latin typeface="Calibri" charset="0"/>
              <a:cs typeface="Arial" charset="0"/>
            </a:endParaRPr>
          </a:p>
          <a:p>
            <a:endParaRPr lang="en-US">
              <a:latin typeface="Calibri" charset="0"/>
              <a:cs typeface="Arial"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79725" y="3003550"/>
            <a:ext cx="2336800"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1356124"/>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Previously: Graphical </a:t>
            </a:r>
            <a:r>
              <a:rPr lang="en-US" dirty="0" smtClean="0"/>
              <a:t>Analysis </a:t>
            </a:r>
            <a:endParaRPr lang="en-US" dirty="0"/>
          </a:p>
        </p:txBody>
      </p:sp>
      <p:cxnSp>
        <p:nvCxnSpPr>
          <p:cNvPr id="7" name="Straight Connector 6"/>
          <p:cNvCxnSpPr/>
          <p:nvPr/>
        </p:nvCxnSpPr>
        <p:spPr>
          <a:xfrm flipV="1">
            <a:off x="1182883" y="1008622"/>
            <a:ext cx="0" cy="1820843"/>
          </a:xfrm>
          <a:prstGeom prst="line">
            <a:avLst/>
          </a:prstGeom>
          <a:ln>
            <a:solidFill>
              <a:schemeClr val="tx1"/>
            </a:solidFill>
            <a:headEnd type="none"/>
            <a:tailEnd type="none"/>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rot="16200000">
            <a:off x="128205" y="1772583"/>
            <a:ext cx="1581984" cy="461665"/>
          </a:xfrm>
          <a:prstGeom prst="rect">
            <a:avLst/>
          </a:prstGeom>
          <a:noFill/>
        </p:spPr>
        <p:txBody>
          <a:bodyPr wrap="none" rtlCol="0">
            <a:spAutoFit/>
          </a:bodyPr>
          <a:lstStyle/>
          <a:p>
            <a:r>
              <a:rPr lang="en-US" sz="2400" dirty="0" smtClean="0"/>
              <a:t>Position (x)</a:t>
            </a:r>
          </a:p>
        </p:txBody>
      </p:sp>
      <p:cxnSp>
        <p:nvCxnSpPr>
          <p:cNvPr id="10" name="Straight Connector 9"/>
          <p:cNvCxnSpPr/>
          <p:nvPr/>
        </p:nvCxnSpPr>
        <p:spPr>
          <a:xfrm>
            <a:off x="1195335" y="2829464"/>
            <a:ext cx="4581069" cy="1"/>
          </a:xfrm>
          <a:prstGeom prst="line">
            <a:avLst/>
          </a:prstGeom>
          <a:ln>
            <a:solidFill>
              <a:schemeClr val="tx1"/>
            </a:solidFill>
            <a:headEnd type="none"/>
            <a:tailEnd type="none"/>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2536556" y="2839193"/>
            <a:ext cx="1326755" cy="523220"/>
          </a:xfrm>
          <a:prstGeom prst="rect">
            <a:avLst/>
          </a:prstGeom>
          <a:noFill/>
        </p:spPr>
        <p:txBody>
          <a:bodyPr wrap="none" rtlCol="0">
            <a:spAutoFit/>
          </a:bodyPr>
          <a:lstStyle/>
          <a:p>
            <a:r>
              <a:rPr lang="en-US" sz="2800" dirty="0" smtClean="0"/>
              <a:t>Time (t)</a:t>
            </a:r>
          </a:p>
        </p:txBody>
      </p:sp>
      <p:cxnSp>
        <p:nvCxnSpPr>
          <p:cNvPr id="13" name="Straight Connector 12"/>
          <p:cNvCxnSpPr/>
          <p:nvPr/>
        </p:nvCxnSpPr>
        <p:spPr>
          <a:xfrm flipV="1">
            <a:off x="1195335" y="1461799"/>
            <a:ext cx="2667976" cy="1367665"/>
          </a:xfrm>
          <a:prstGeom prst="line">
            <a:avLst/>
          </a:prstGeom>
          <a:ln>
            <a:solidFill>
              <a:srgbClr val="FF0000"/>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3992653" y="1230966"/>
            <a:ext cx="2236510" cy="461665"/>
          </a:xfrm>
          <a:prstGeom prst="rect">
            <a:avLst/>
          </a:prstGeom>
          <a:noFill/>
        </p:spPr>
        <p:txBody>
          <a:bodyPr wrap="none" rtlCol="0">
            <a:spAutoFit/>
          </a:bodyPr>
          <a:lstStyle/>
          <a:p>
            <a:r>
              <a:rPr lang="en-US" sz="2400" dirty="0" smtClean="0">
                <a:solidFill>
                  <a:srgbClr val="FF0000"/>
                </a:solidFill>
              </a:rPr>
              <a:t>Positive Velocity</a:t>
            </a:r>
            <a:endParaRPr lang="en-US" sz="2400" dirty="0" smtClean="0">
              <a:solidFill>
                <a:srgbClr val="FF0000"/>
              </a:solidFill>
            </a:endParaRPr>
          </a:p>
        </p:txBody>
      </p:sp>
      <p:sp>
        <p:nvSpPr>
          <p:cNvPr id="9" name="TextBox 8"/>
          <p:cNvSpPr txBox="1"/>
          <p:nvPr/>
        </p:nvSpPr>
        <p:spPr>
          <a:xfrm>
            <a:off x="6717508" y="1174479"/>
            <a:ext cx="2133523" cy="1938992"/>
          </a:xfrm>
          <a:prstGeom prst="rect">
            <a:avLst/>
          </a:prstGeom>
          <a:noFill/>
          <a:ln>
            <a:solidFill>
              <a:schemeClr val="tx1"/>
            </a:solidFill>
          </a:ln>
        </p:spPr>
        <p:txBody>
          <a:bodyPr wrap="square" rtlCol="0">
            <a:spAutoFit/>
          </a:bodyPr>
          <a:lstStyle/>
          <a:p>
            <a:pPr algn="ctr"/>
            <a:r>
              <a:rPr lang="en-US" sz="2400" dirty="0" smtClean="0"/>
              <a:t>Slope </a:t>
            </a:r>
            <a:r>
              <a:rPr lang="en-US" sz="2400" dirty="0" smtClean="0"/>
              <a:t>of position </a:t>
            </a:r>
            <a:r>
              <a:rPr lang="en-US" sz="2400" dirty="0" err="1" smtClean="0"/>
              <a:t>vs</a:t>
            </a:r>
            <a:r>
              <a:rPr lang="en-US" sz="2400" dirty="0" smtClean="0"/>
              <a:t> time graph related </a:t>
            </a:r>
            <a:r>
              <a:rPr lang="en-US" sz="2400" dirty="0" smtClean="0"/>
              <a:t>to velocity!</a:t>
            </a:r>
          </a:p>
        </p:txBody>
      </p:sp>
      <p:cxnSp>
        <p:nvCxnSpPr>
          <p:cNvPr id="15" name="Straight Arrow Connector 14"/>
          <p:cNvCxnSpPr/>
          <p:nvPr/>
        </p:nvCxnSpPr>
        <p:spPr>
          <a:xfrm>
            <a:off x="1195335" y="1439406"/>
            <a:ext cx="2667976" cy="978879"/>
          </a:xfrm>
          <a:prstGeom prst="straightConnector1">
            <a:avLst/>
          </a:prstGeom>
          <a:ln>
            <a:solidFill>
              <a:srgbClr val="0000FF"/>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3863311" y="2143975"/>
            <a:ext cx="2365852" cy="461665"/>
          </a:xfrm>
          <a:prstGeom prst="rect">
            <a:avLst/>
          </a:prstGeom>
          <a:noFill/>
        </p:spPr>
        <p:txBody>
          <a:bodyPr wrap="none" rtlCol="0">
            <a:spAutoFit/>
          </a:bodyPr>
          <a:lstStyle/>
          <a:p>
            <a:r>
              <a:rPr lang="en-US" sz="2400" dirty="0" smtClean="0">
                <a:solidFill>
                  <a:srgbClr val="0000FF"/>
                </a:solidFill>
              </a:rPr>
              <a:t>Negative Velocity</a:t>
            </a:r>
          </a:p>
        </p:txBody>
      </p:sp>
      <p:cxnSp>
        <p:nvCxnSpPr>
          <p:cNvPr id="19" name="Straight Connector 18"/>
          <p:cNvCxnSpPr/>
          <p:nvPr/>
        </p:nvCxnSpPr>
        <p:spPr>
          <a:xfrm flipV="1">
            <a:off x="1157979" y="3700897"/>
            <a:ext cx="0" cy="1820843"/>
          </a:xfrm>
          <a:prstGeom prst="line">
            <a:avLst/>
          </a:prstGeom>
          <a:ln>
            <a:solidFill>
              <a:schemeClr val="tx1"/>
            </a:solidFill>
            <a:headEnd type="none"/>
            <a:tailEnd type="none"/>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rot="16200000">
            <a:off x="-123366" y="4347774"/>
            <a:ext cx="1816974" cy="523220"/>
          </a:xfrm>
          <a:prstGeom prst="rect">
            <a:avLst/>
          </a:prstGeom>
          <a:noFill/>
        </p:spPr>
        <p:txBody>
          <a:bodyPr wrap="none" rtlCol="0">
            <a:spAutoFit/>
          </a:bodyPr>
          <a:lstStyle/>
          <a:p>
            <a:r>
              <a:rPr lang="en-US" sz="2800" dirty="0" smtClean="0"/>
              <a:t>Velocity (</a:t>
            </a:r>
            <a:r>
              <a:rPr lang="en-US" sz="2800" dirty="0"/>
              <a:t>v</a:t>
            </a:r>
            <a:r>
              <a:rPr lang="en-US" sz="2800" dirty="0" smtClean="0"/>
              <a:t>)</a:t>
            </a:r>
            <a:endParaRPr lang="en-US" sz="2800" dirty="0" smtClean="0"/>
          </a:p>
        </p:txBody>
      </p:sp>
      <p:cxnSp>
        <p:nvCxnSpPr>
          <p:cNvPr id="21" name="Straight Connector 20"/>
          <p:cNvCxnSpPr/>
          <p:nvPr/>
        </p:nvCxnSpPr>
        <p:spPr>
          <a:xfrm>
            <a:off x="1195335" y="4643591"/>
            <a:ext cx="4581069" cy="1"/>
          </a:xfrm>
          <a:prstGeom prst="line">
            <a:avLst/>
          </a:prstGeom>
          <a:ln>
            <a:solidFill>
              <a:schemeClr val="tx1"/>
            </a:solidFill>
            <a:headEnd type="none"/>
            <a:tailEnd type="none"/>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5763952" y="4381981"/>
            <a:ext cx="1326755" cy="523220"/>
          </a:xfrm>
          <a:prstGeom prst="rect">
            <a:avLst/>
          </a:prstGeom>
          <a:noFill/>
        </p:spPr>
        <p:txBody>
          <a:bodyPr wrap="none" rtlCol="0">
            <a:spAutoFit/>
          </a:bodyPr>
          <a:lstStyle/>
          <a:p>
            <a:r>
              <a:rPr lang="en-US" sz="2800" dirty="0" smtClean="0"/>
              <a:t>Time (t)</a:t>
            </a:r>
          </a:p>
        </p:txBody>
      </p:sp>
      <p:cxnSp>
        <p:nvCxnSpPr>
          <p:cNvPr id="23" name="Straight Arrow Connector 22"/>
          <p:cNvCxnSpPr/>
          <p:nvPr/>
        </p:nvCxnSpPr>
        <p:spPr>
          <a:xfrm>
            <a:off x="1157979" y="5080831"/>
            <a:ext cx="2436116" cy="0"/>
          </a:xfrm>
          <a:prstGeom prst="straightConnector1">
            <a:avLst/>
          </a:prstGeom>
          <a:ln>
            <a:solidFill>
              <a:srgbClr val="0000FF"/>
            </a:solidFill>
            <a:headEnd type="none"/>
            <a:tailEnd type="arrow"/>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1182883" y="4229251"/>
            <a:ext cx="2411212" cy="0"/>
          </a:xfrm>
          <a:prstGeom prst="line">
            <a:avLst/>
          </a:prstGeom>
          <a:ln>
            <a:solidFill>
              <a:srgbClr val="FF0000"/>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3539894" y="3998418"/>
            <a:ext cx="2236510" cy="461665"/>
          </a:xfrm>
          <a:prstGeom prst="rect">
            <a:avLst/>
          </a:prstGeom>
          <a:noFill/>
        </p:spPr>
        <p:txBody>
          <a:bodyPr wrap="none" rtlCol="0">
            <a:spAutoFit/>
          </a:bodyPr>
          <a:lstStyle/>
          <a:p>
            <a:r>
              <a:rPr lang="en-US" sz="2400" dirty="0" smtClean="0">
                <a:solidFill>
                  <a:srgbClr val="FF0000"/>
                </a:solidFill>
              </a:rPr>
              <a:t>Positive Velocity</a:t>
            </a:r>
            <a:endParaRPr lang="en-US" sz="2400" dirty="0" smtClean="0">
              <a:solidFill>
                <a:srgbClr val="FF0000"/>
              </a:solidFill>
            </a:endParaRPr>
          </a:p>
        </p:txBody>
      </p:sp>
      <p:sp>
        <p:nvSpPr>
          <p:cNvPr id="28" name="TextBox 27"/>
          <p:cNvSpPr txBox="1"/>
          <p:nvPr/>
        </p:nvSpPr>
        <p:spPr>
          <a:xfrm>
            <a:off x="3594095" y="4788443"/>
            <a:ext cx="2365852" cy="461665"/>
          </a:xfrm>
          <a:prstGeom prst="rect">
            <a:avLst/>
          </a:prstGeom>
          <a:noFill/>
        </p:spPr>
        <p:txBody>
          <a:bodyPr wrap="none" rtlCol="0">
            <a:spAutoFit/>
          </a:bodyPr>
          <a:lstStyle/>
          <a:p>
            <a:r>
              <a:rPr lang="en-US" sz="2400" dirty="0" smtClean="0">
                <a:solidFill>
                  <a:srgbClr val="0000FF"/>
                </a:solidFill>
              </a:rPr>
              <a:t>Negative Velocity</a:t>
            </a:r>
          </a:p>
        </p:txBody>
      </p:sp>
      <p:sp>
        <p:nvSpPr>
          <p:cNvPr id="29" name="TextBox 28"/>
          <p:cNvSpPr txBox="1"/>
          <p:nvPr/>
        </p:nvSpPr>
        <p:spPr>
          <a:xfrm>
            <a:off x="523511" y="5862165"/>
            <a:ext cx="8470137" cy="461665"/>
          </a:xfrm>
          <a:prstGeom prst="rect">
            <a:avLst/>
          </a:prstGeom>
          <a:noFill/>
        </p:spPr>
        <p:txBody>
          <a:bodyPr wrap="none" rtlCol="0">
            <a:spAutoFit/>
          </a:bodyPr>
          <a:lstStyle/>
          <a:p>
            <a:r>
              <a:rPr lang="en-US" sz="2400" dirty="0" smtClean="0"/>
              <a:t>How do you determine the position from a velocity </a:t>
            </a:r>
            <a:r>
              <a:rPr lang="en-US" sz="2400" dirty="0" err="1" smtClean="0"/>
              <a:t>vs</a:t>
            </a:r>
            <a:r>
              <a:rPr lang="en-US" sz="2400" dirty="0" smtClean="0"/>
              <a:t> time graph?</a:t>
            </a:r>
            <a:endParaRPr lang="en-US" sz="2400" dirty="0" smtClean="0"/>
          </a:p>
        </p:txBody>
      </p:sp>
    </p:spTree>
    <p:extLst>
      <p:ext uri="{BB962C8B-B14F-4D97-AF65-F5344CB8AC3E}">
        <p14:creationId xmlns:p14="http://schemas.microsoft.com/office/powerpoint/2010/main" val="76421402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down)">
                                      <p:cBhvr>
                                        <p:cTn id="39" dur="500"/>
                                        <p:tgtEl>
                                          <p:spTgt spid="20"/>
                                        </p:tgtEl>
                                      </p:cBhvr>
                                    </p:animEffect>
                                  </p:childTnLst>
                                </p:cTn>
                              </p:par>
                              <p:par>
                                <p:cTn id="40" presetID="22" presetClass="entr" presetSubtype="4" fill="hold"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down)">
                                      <p:cBhvr>
                                        <p:cTn id="42" dur="500"/>
                                        <p:tgtEl>
                                          <p:spTgt spid="19"/>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wipe(left)">
                                      <p:cBhvr>
                                        <p:cTn id="47" dur="500"/>
                                        <p:tgtEl>
                                          <p:spTgt spid="2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wipe(left)">
                                      <p:cBhvr>
                                        <p:cTn id="50" dur="500"/>
                                        <p:tgtEl>
                                          <p:spTgt spid="22"/>
                                        </p:tgtEl>
                                      </p:cBhvr>
                                    </p:animEffec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5"/>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7"/>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23"/>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28"/>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fade">
                                      <p:cBhvr>
                                        <p:cTn id="6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4" grpId="0"/>
      <p:bldP spid="9" grpId="0" animBg="1"/>
      <p:bldP spid="18" grpId="0"/>
      <p:bldP spid="20" grpId="0"/>
      <p:bldP spid="22" grpId="0"/>
      <p:bldP spid="27" grpId="0"/>
      <p:bldP spid="28" grpId="0"/>
      <p:bldP spid="2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Finding displacement using velocity graph</a:t>
            </a:r>
            <a:endParaRPr lang="en-US" sz="2800" dirty="0"/>
          </a:p>
        </p:txBody>
      </p:sp>
      <p:sp>
        <p:nvSpPr>
          <p:cNvPr id="3" name="Content Placeholder 2"/>
          <p:cNvSpPr>
            <a:spLocks noGrp="1"/>
          </p:cNvSpPr>
          <p:nvPr>
            <p:ph idx="1"/>
          </p:nvPr>
        </p:nvSpPr>
        <p:spPr/>
        <p:txBody>
          <a:bodyPr/>
          <a:lstStyle/>
          <a:p>
            <a:r>
              <a:rPr lang="en-US" dirty="0" smtClean="0"/>
              <a:t>Think back to this equation:</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2205502578"/>
              </p:ext>
            </p:extLst>
          </p:nvPr>
        </p:nvGraphicFramePr>
        <p:xfrm>
          <a:off x="5350605" y="868082"/>
          <a:ext cx="2486475" cy="828825"/>
        </p:xfrm>
        <a:graphic>
          <a:graphicData uri="http://schemas.openxmlformats.org/presentationml/2006/ole">
            <mc:AlternateContent xmlns:mc="http://schemas.openxmlformats.org/markup-compatibility/2006">
              <mc:Choice xmlns:v="urn:schemas-microsoft-com:vml" Requires="v">
                <p:oleObj spid="_x0000_s6149" name="Equation" r:id="rId3" imgW="647700" imgH="215900" progId="Equation.3">
                  <p:embed/>
                </p:oleObj>
              </mc:Choice>
              <mc:Fallback>
                <p:oleObj name="Equation" r:id="rId3" imgW="647700" imgH="215900" progId="Equation.3">
                  <p:embed/>
                  <p:pic>
                    <p:nvPicPr>
                      <p:cNvPr id="0" name=""/>
                      <p:cNvPicPr/>
                      <p:nvPr/>
                    </p:nvPicPr>
                    <p:blipFill>
                      <a:blip r:embed="rId4"/>
                      <a:stretch>
                        <a:fillRect/>
                      </a:stretch>
                    </p:blipFill>
                    <p:spPr>
                      <a:xfrm>
                        <a:off x="5350605" y="868082"/>
                        <a:ext cx="2486475" cy="828825"/>
                      </a:xfrm>
                      <a:prstGeom prst="rect">
                        <a:avLst/>
                      </a:prstGeom>
                    </p:spPr>
                  </p:pic>
                </p:oleObj>
              </mc:Fallback>
            </mc:AlternateContent>
          </a:graphicData>
        </a:graphic>
      </p:graphicFrame>
      <p:cxnSp>
        <p:nvCxnSpPr>
          <p:cNvPr id="5" name="Straight Connector 4"/>
          <p:cNvCxnSpPr/>
          <p:nvPr/>
        </p:nvCxnSpPr>
        <p:spPr>
          <a:xfrm flipV="1">
            <a:off x="1390876" y="2355154"/>
            <a:ext cx="0" cy="3143405"/>
          </a:xfrm>
          <a:prstGeom prst="line">
            <a:avLst/>
          </a:prstGeom>
          <a:ln>
            <a:solidFill>
              <a:schemeClr val="tx1"/>
            </a:solidFill>
            <a:headEnd type="none"/>
            <a:tailEnd type="none"/>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rot="16200000">
            <a:off x="-7062" y="3498143"/>
            <a:ext cx="2050161" cy="584776"/>
          </a:xfrm>
          <a:prstGeom prst="rect">
            <a:avLst/>
          </a:prstGeom>
          <a:noFill/>
        </p:spPr>
        <p:txBody>
          <a:bodyPr wrap="none" rtlCol="0">
            <a:spAutoFit/>
          </a:bodyPr>
          <a:lstStyle/>
          <a:p>
            <a:r>
              <a:rPr lang="en-US" sz="3200" dirty="0" smtClean="0"/>
              <a:t>Velocity (</a:t>
            </a:r>
            <a:r>
              <a:rPr lang="en-US" sz="3200" dirty="0"/>
              <a:t>v</a:t>
            </a:r>
            <a:r>
              <a:rPr lang="en-US" sz="3200" dirty="0" smtClean="0"/>
              <a:t>)</a:t>
            </a:r>
            <a:endParaRPr lang="en-US" sz="3200" dirty="0" smtClean="0"/>
          </a:p>
        </p:txBody>
      </p:sp>
      <p:cxnSp>
        <p:nvCxnSpPr>
          <p:cNvPr id="7" name="Straight Connector 6"/>
          <p:cNvCxnSpPr/>
          <p:nvPr/>
        </p:nvCxnSpPr>
        <p:spPr>
          <a:xfrm>
            <a:off x="1390876" y="5498558"/>
            <a:ext cx="5554105" cy="1"/>
          </a:xfrm>
          <a:prstGeom prst="line">
            <a:avLst/>
          </a:prstGeom>
          <a:ln>
            <a:solidFill>
              <a:schemeClr val="tx1"/>
            </a:solidFill>
            <a:headEnd type="none"/>
            <a:tailEnd type="none"/>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7173702" y="5236949"/>
            <a:ext cx="1326755" cy="523220"/>
          </a:xfrm>
          <a:prstGeom prst="rect">
            <a:avLst/>
          </a:prstGeom>
          <a:noFill/>
        </p:spPr>
        <p:txBody>
          <a:bodyPr wrap="none" rtlCol="0">
            <a:spAutoFit/>
          </a:bodyPr>
          <a:lstStyle/>
          <a:p>
            <a:r>
              <a:rPr lang="en-US" sz="2800" dirty="0" smtClean="0"/>
              <a:t>Time (t)</a:t>
            </a:r>
          </a:p>
        </p:txBody>
      </p:sp>
      <p:sp>
        <p:nvSpPr>
          <p:cNvPr id="12" name="TextBox 11"/>
          <p:cNvSpPr txBox="1"/>
          <p:nvPr/>
        </p:nvSpPr>
        <p:spPr>
          <a:xfrm>
            <a:off x="2122987" y="1816545"/>
            <a:ext cx="6563813" cy="1077218"/>
          </a:xfrm>
          <a:prstGeom prst="rect">
            <a:avLst/>
          </a:prstGeom>
          <a:noFill/>
        </p:spPr>
        <p:txBody>
          <a:bodyPr wrap="square" rtlCol="0">
            <a:spAutoFit/>
          </a:bodyPr>
          <a:lstStyle/>
          <a:p>
            <a:pPr algn="ctr"/>
            <a:r>
              <a:rPr lang="en-US" sz="3200" dirty="0" smtClean="0"/>
              <a:t>Displacement between x</a:t>
            </a:r>
            <a:r>
              <a:rPr lang="en-US" sz="3200" baseline="-25000" dirty="0" smtClean="0"/>
              <a:t>o</a:t>
            </a:r>
            <a:r>
              <a:rPr lang="en-US" sz="3200" dirty="0" smtClean="0"/>
              <a:t> and x found by multiplying velocity by time</a:t>
            </a:r>
            <a:endParaRPr lang="en-US" sz="3200" dirty="0" smtClean="0"/>
          </a:p>
        </p:txBody>
      </p:sp>
      <p:cxnSp>
        <p:nvCxnSpPr>
          <p:cNvPr id="13" name="Straight Connector 12"/>
          <p:cNvCxnSpPr/>
          <p:nvPr/>
        </p:nvCxnSpPr>
        <p:spPr>
          <a:xfrm>
            <a:off x="1390876" y="4216371"/>
            <a:ext cx="3959729" cy="0"/>
          </a:xfrm>
          <a:prstGeom prst="line">
            <a:avLst/>
          </a:prstGeom>
          <a:ln>
            <a:solidFill>
              <a:srgbClr val="0000FF"/>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15" name="Rectangle 14"/>
          <p:cNvSpPr/>
          <p:nvPr/>
        </p:nvSpPr>
        <p:spPr>
          <a:xfrm>
            <a:off x="1390876" y="4216371"/>
            <a:ext cx="3297662" cy="1282188"/>
          </a:xfrm>
          <a:prstGeom prst="rect">
            <a:avLst/>
          </a:prstGeom>
          <a:solidFill>
            <a:srgbClr val="0000FF">
              <a:alpha val="25000"/>
            </a:srgbClr>
          </a:solidFill>
          <a:ln w="38100" cmpd="sng">
            <a:solidFill>
              <a:srgbClr val="0000FF">
                <a:alpha val="22000"/>
              </a:srgb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2122987" y="4652173"/>
            <a:ext cx="2016698" cy="584776"/>
          </a:xfrm>
          <a:prstGeom prst="rect">
            <a:avLst/>
          </a:prstGeom>
          <a:noFill/>
        </p:spPr>
        <p:txBody>
          <a:bodyPr wrap="none" rtlCol="0">
            <a:spAutoFit/>
          </a:bodyPr>
          <a:lstStyle/>
          <a:p>
            <a:r>
              <a:rPr lang="en-US" sz="3200" dirty="0" smtClean="0"/>
              <a:t>v*t = Area!</a:t>
            </a:r>
            <a:endParaRPr lang="en-US" sz="3200" dirty="0" smtClean="0"/>
          </a:p>
        </p:txBody>
      </p:sp>
    </p:spTree>
    <p:extLst>
      <p:ext uri="{BB962C8B-B14F-4D97-AF65-F5344CB8AC3E}">
        <p14:creationId xmlns:p14="http://schemas.microsoft.com/office/powerpoint/2010/main" val="128503148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2" presetClass="entr" presetSubtype="4"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left)">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down)">
                                      <p:cBhvr>
                                        <p:cTn id="27" dur="500"/>
                                        <p:tgtEl>
                                          <p:spTgt spid="16"/>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down)">
                                      <p:cBhvr>
                                        <p:cTn id="3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5" grpId="0" animBg="1"/>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Finding displacement using velocity graph</a:t>
            </a:r>
            <a:endParaRPr lang="en-US" sz="2800" dirty="0"/>
          </a:p>
        </p:txBody>
      </p:sp>
      <p:sp>
        <p:nvSpPr>
          <p:cNvPr id="3" name="Content Placeholder 2"/>
          <p:cNvSpPr>
            <a:spLocks noGrp="1"/>
          </p:cNvSpPr>
          <p:nvPr>
            <p:ph idx="1"/>
          </p:nvPr>
        </p:nvSpPr>
        <p:spPr/>
        <p:txBody>
          <a:bodyPr/>
          <a:lstStyle/>
          <a:p>
            <a:r>
              <a:rPr lang="en-US" dirty="0" smtClean="0"/>
              <a:t>This is completely general, are under any velocity graph will be the displacement!</a:t>
            </a:r>
            <a:endParaRPr lang="en-US" dirty="0"/>
          </a:p>
        </p:txBody>
      </p:sp>
      <p:cxnSp>
        <p:nvCxnSpPr>
          <p:cNvPr id="5" name="Straight Connector 4"/>
          <p:cNvCxnSpPr/>
          <p:nvPr/>
        </p:nvCxnSpPr>
        <p:spPr>
          <a:xfrm flipV="1">
            <a:off x="1390876" y="2355154"/>
            <a:ext cx="0" cy="3143405"/>
          </a:xfrm>
          <a:prstGeom prst="line">
            <a:avLst/>
          </a:prstGeom>
          <a:ln>
            <a:solidFill>
              <a:schemeClr val="tx1"/>
            </a:solidFill>
            <a:headEnd type="none"/>
            <a:tailEnd type="none"/>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rot="16200000">
            <a:off x="-7062" y="3498143"/>
            <a:ext cx="2050161" cy="584776"/>
          </a:xfrm>
          <a:prstGeom prst="rect">
            <a:avLst/>
          </a:prstGeom>
          <a:noFill/>
        </p:spPr>
        <p:txBody>
          <a:bodyPr wrap="none" rtlCol="0">
            <a:spAutoFit/>
          </a:bodyPr>
          <a:lstStyle/>
          <a:p>
            <a:r>
              <a:rPr lang="en-US" sz="3200" dirty="0" smtClean="0"/>
              <a:t>Velocity (</a:t>
            </a:r>
            <a:r>
              <a:rPr lang="en-US" sz="3200" dirty="0"/>
              <a:t>v</a:t>
            </a:r>
            <a:r>
              <a:rPr lang="en-US" sz="3200" dirty="0" smtClean="0"/>
              <a:t>)</a:t>
            </a:r>
            <a:endParaRPr lang="en-US" sz="3200" dirty="0" smtClean="0"/>
          </a:p>
        </p:txBody>
      </p:sp>
      <p:cxnSp>
        <p:nvCxnSpPr>
          <p:cNvPr id="7" name="Straight Connector 6"/>
          <p:cNvCxnSpPr/>
          <p:nvPr/>
        </p:nvCxnSpPr>
        <p:spPr>
          <a:xfrm>
            <a:off x="1390876" y="5498558"/>
            <a:ext cx="5554105" cy="1"/>
          </a:xfrm>
          <a:prstGeom prst="line">
            <a:avLst/>
          </a:prstGeom>
          <a:ln>
            <a:solidFill>
              <a:schemeClr val="tx1"/>
            </a:solidFill>
            <a:headEnd type="none"/>
            <a:tailEnd type="none"/>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7173702" y="5236949"/>
            <a:ext cx="1326755" cy="523220"/>
          </a:xfrm>
          <a:prstGeom prst="rect">
            <a:avLst/>
          </a:prstGeom>
          <a:noFill/>
        </p:spPr>
        <p:txBody>
          <a:bodyPr wrap="none" rtlCol="0">
            <a:spAutoFit/>
          </a:bodyPr>
          <a:lstStyle/>
          <a:p>
            <a:r>
              <a:rPr lang="en-US" sz="2800" dirty="0" smtClean="0"/>
              <a:t>Time (t)</a:t>
            </a:r>
          </a:p>
        </p:txBody>
      </p:sp>
      <p:cxnSp>
        <p:nvCxnSpPr>
          <p:cNvPr id="13" name="Straight Connector 12"/>
          <p:cNvCxnSpPr/>
          <p:nvPr/>
        </p:nvCxnSpPr>
        <p:spPr>
          <a:xfrm>
            <a:off x="1390876" y="2765451"/>
            <a:ext cx="5121733" cy="2219729"/>
          </a:xfrm>
          <a:prstGeom prst="line">
            <a:avLst/>
          </a:prstGeom>
          <a:ln>
            <a:solidFill>
              <a:srgbClr val="0000FF"/>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15" name="Rectangle 14"/>
          <p:cNvSpPr/>
          <p:nvPr/>
        </p:nvSpPr>
        <p:spPr>
          <a:xfrm>
            <a:off x="1390876" y="4216371"/>
            <a:ext cx="3297662" cy="1282188"/>
          </a:xfrm>
          <a:prstGeom prst="rect">
            <a:avLst/>
          </a:prstGeom>
          <a:solidFill>
            <a:srgbClr val="0000FF">
              <a:alpha val="25000"/>
            </a:srgbClr>
          </a:solidFill>
          <a:ln w="38100" cmpd="sng">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1758173" y="4424925"/>
            <a:ext cx="2742608" cy="461665"/>
          </a:xfrm>
          <a:prstGeom prst="rect">
            <a:avLst/>
          </a:prstGeom>
          <a:noFill/>
        </p:spPr>
        <p:txBody>
          <a:bodyPr wrap="none" rtlCol="0">
            <a:spAutoFit/>
          </a:bodyPr>
          <a:lstStyle/>
          <a:p>
            <a:r>
              <a:rPr lang="en-US" sz="2400" dirty="0" smtClean="0"/>
              <a:t>Area = displacement</a:t>
            </a:r>
            <a:endParaRPr lang="en-US" sz="2400" dirty="0" smtClean="0"/>
          </a:p>
        </p:txBody>
      </p:sp>
      <p:sp>
        <p:nvSpPr>
          <p:cNvPr id="22" name="Right Triangle 21"/>
          <p:cNvSpPr/>
          <p:nvPr/>
        </p:nvSpPr>
        <p:spPr>
          <a:xfrm>
            <a:off x="1390876" y="2769544"/>
            <a:ext cx="3297662" cy="1446827"/>
          </a:xfrm>
          <a:prstGeom prst="rtTriangle">
            <a:avLst/>
          </a:prstGeom>
          <a:solidFill>
            <a:srgbClr val="0000FF">
              <a:alpha val="26000"/>
            </a:srgbClr>
          </a:solidFill>
          <a:ln w="38100" cmpd="sng">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688579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2" presetClass="entr" presetSubtype="4"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left)">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down)">
                                      <p:cBhvr>
                                        <p:cTn id="27" dur="500"/>
                                        <p:tgtEl>
                                          <p:spTgt spid="22"/>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down)">
                                      <p:cBhvr>
                                        <p:cTn id="30" dur="500"/>
                                        <p:tgtEl>
                                          <p:spTgt spid="16"/>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down)">
                                      <p:cBhvr>
                                        <p:cTn id="3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5" grpId="0" animBg="1"/>
      <p:bldP spid="16" grpId="0"/>
      <p:bldP spid="2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Instantaneous Velocity</a:t>
            </a:r>
            <a:endParaRPr lang="en-US" dirty="0"/>
          </a:p>
        </p:txBody>
      </p:sp>
      <p:sp>
        <p:nvSpPr>
          <p:cNvPr id="3" name="Content Placeholder 2"/>
          <p:cNvSpPr>
            <a:spLocks noGrp="1"/>
          </p:cNvSpPr>
          <p:nvPr>
            <p:ph idx="1"/>
          </p:nvPr>
        </p:nvSpPr>
        <p:spPr/>
        <p:txBody>
          <a:bodyPr/>
          <a:lstStyle/>
          <a:p>
            <a:r>
              <a:rPr lang="en-US" sz="2800" dirty="0" smtClean="0"/>
              <a:t>Average Velocity doesn’t account for changes in velocity!</a:t>
            </a:r>
            <a:endParaRPr lang="en-US" sz="2800" dirty="0"/>
          </a:p>
        </p:txBody>
      </p:sp>
      <p:pic>
        <p:nvPicPr>
          <p:cNvPr id="4" name="Picture 3"/>
          <p:cNvPicPr>
            <a:picLocks noChangeAspect="1"/>
          </p:cNvPicPr>
          <p:nvPr/>
        </p:nvPicPr>
        <p:blipFill>
          <a:blip r:embed="rId2"/>
          <a:stretch>
            <a:fillRect/>
          </a:stretch>
        </p:blipFill>
        <p:spPr>
          <a:xfrm>
            <a:off x="4329338" y="2775673"/>
            <a:ext cx="4357462" cy="2752463"/>
          </a:xfrm>
          <a:prstGeom prst="rect">
            <a:avLst/>
          </a:prstGeom>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r="50589"/>
          <a:stretch>
            <a:fillRect/>
          </a:stretch>
        </p:blipFill>
        <p:spPr bwMode="auto">
          <a:xfrm>
            <a:off x="639558" y="1925164"/>
            <a:ext cx="3200400" cy="371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6" name="TextBox 5"/>
          <p:cNvSpPr txBox="1"/>
          <p:nvPr/>
        </p:nvSpPr>
        <p:spPr>
          <a:xfrm>
            <a:off x="1799623" y="5805687"/>
            <a:ext cx="7288474" cy="461665"/>
          </a:xfrm>
          <a:prstGeom prst="rect">
            <a:avLst/>
          </a:prstGeom>
          <a:noFill/>
        </p:spPr>
        <p:txBody>
          <a:bodyPr wrap="none" rtlCol="0">
            <a:spAutoFit/>
          </a:bodyPr>
          <a:lstStyle/>
          <a:p>
            <a:r>
              <a:rPr lang="en-US" sz="2400" dirty="0" smtClean="0"/>
              <a:t>…</a:t>
            </a:r>
            <a:r>
              <a:rPr lang="en-US" sz="2400" dirty="0"/>
              <a:t>v</a:t>
            </a:r>
            <a:r>
              <a:rPr lang="en-US" sz="2400" dirty="0" smtClean="0"/>
              <a:t>elocity is represented by the slope of the tangent line. </a:t>
            </a:r>
            <a:endParaRPr lang="en-US" sz="2400" dirty="0" smtClean="0"/>
          </a:p>
        </p:txBody>
      </p:sp>
      <p:sp>
        <p:nvSpPr>
          <p:cNvPr id="7" name="TextBox 6"/>
          <p:cNvSpPr txBox="1"/>
          <p:nvPr/>
        </p:nvSpPr>
        <p:spPr>
          <a:xfrm>
            <a:off x="3839958" y="2353631"/>
            <a:ext cx="5197607" cy="461665"/>
          </a:xfrm>
          <a:prstGeom prst="rect">
            <a:avLst/>
          </a:prstGeom>
          <a:noFill/>
        </p:spPr>
        <p:txBody>
          <a:bodyPr wrap="none" rtlCol="0">
            <a:spAutoFit/>
          </a:bodyPr>
          <a:lstStyle/>
          <a:p>
            <a:r>
              <a:rPr lang="en-US" sz="2400" dirty="0"/>
              <a:t>If the time interval gets infinitely small</a:t>
            </a:r>
            <a:r>
              <a:rPr lang="en-US" sz="2400" dirty="0" smtClean="0"/>
              <a:t>…</a:t>
            </a:r>
            <a:endParaRPr lang="en-US" sz="2400" dirty="0"/>
          </a:p>
        </p:txBody>
      </p:sp>
    </p:spTree>
    <p:extLst>
      <p:ext uri="{BB962C8B-B14F-4D97-AF65-F5344CB8AC3E}">
        <p14:creationId xmlns:p14="http://schemas.microsoft.com/office/powerpoint/2010/main" val="286279229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p:cNvSpPr>
            <a:spLocks noGrp="1"/>
          </p:cNvSpPr>
          <p:nvPr>
            <p:ph type="title"/>
          </p:nvPr>
        </p:nvSpPr>
        <p:spPr/>
        <p:txBody>
          <a:bodyPr/>
          <a:lstStyle/>
          <a:p>
            <a:r>
              <a:rPr lang="en-US">
                <a:latin typeface="Trebuchet MS" charset="0"/>
                <a:cs typeface="Arial" charset="0"/>
              </a:rPr>
              <a:t>acceleration</a:t>
            </a:r>
          </a:p>
        </p:txBody>
      </p:sp>
      <p:sp>
        <p:nvSpPr>
          <p:cNvPr id="3" name="Content Placeholder 2"/>
          <p:cNvSpPr>
            <a:spLocks noGrp="1"/>
          </p:cNvSpPr>
          <p:nvPr>
            <p:ph idx="1"/>
          </p:nvPr>
        </p:nvSpPr>
        <p:spPr/>
        <p:txBody>
          <a:bodyPr/>
          <a:lstStyle/>
          <a:p>
            <a:r>
              <a:rPr lang="en-US" sz="2800" dirty="0">
                <a:latin typeface="Calibri" charset="0"/>
                <a:cs typeface="Arial" charset="0"/>
              </a:rPr>
              <a:t>Acceleration is related to</a:t>
            </a:r>
          </a:p>
          <a:p>
            <a:r>
              <a:rPr lang="en-US" sz="2800" dirty="0">
                <a:latin typeface="Calibri" charset="0"/>
                <a:cs typeface="Arial" charset="0"/>
              </a:rPr>
              <a:t>	 a change in velocity.</a:t>
            </a:r>
          </a:p>
          <a:p>
            <a:endParaRPr lang="en-US" sz="2800" dirty="0">
              <a:latin typeface="Calibri" charset="0"/>
              <a:cs typeface="Arial" charset="0"/>
            </a:endParaRPr>
          </a:p>
          <a:p>
            <a:r>
              <a:rPr lang="en-US" sz="2800" dirty="0">
                <a:latin typeface="Calibri" charset="0"/>
                <a:cs typeface="Arial" charset="0"/>
              </a:rPr>
              <a:t>Example: hitting the gas or hitting the break</a:t>
            </a:r>
          </a:p>
          <a:p>
            <a:endParaRPr lang="en-US" sz="2800" dirty="0">
              <a:latin typeface="Calibri" charset="0"/>
              <a:cs typeface="Arial" charset="0"/>
            </a:endParaRPr>
          </a:p>
          <a:p>
            <a:endParaRPr lang="en-US" sz="2800" dirty="0">
              <a:latin typeface="Calibri" charset="0"/>
              <a:cs typeface="Arial" charset="0"/>
            </a:endParaRPr>
          </a:p>
          <a:p>
            <a:r>
              <a:rPr lang="en-US" sz="2800" dirty="0">
                <a:solidFill>
                  <a:srgbClr val="FF0000"/>
                </a:solidFill>
                <a:latin typeface="Calibri" charset="0"/>
                <a:cs typeface="Arial" charset="0"/>
              </a:rPr>
              <a:t>Acceleration will almost always be </a:t>
            </a:r>
            <a:r>
              <a:rPr lang="en-US" sz="2800" u="sng" dirty="0">
                <a:solidFill>
                  <a:srgbClr val="FF0000"/>
                </a:solidFill>
                <a:latin typeface="Calibri" charset="0"/>
                <a:cs typeface="Arial" charset="0"/>
              </a:rPr>
              <a:t>constant</a:t>
            </a:r>
            <a:r>
              <a:rPr lang="en-US" sz="2800" dirty="0">
                <a:solidFill>
                  <a:srgbClr val="FF0000"/>
                </a:solidFill>
                <a:latin typeface="Calibri" charset="0"/>
                <a:cs typeface="Arial" charset="0"/>
              </a:rPr>
              <a:t>. </a:t>
            </a:r>
          </a:p>
          <a:p>
            <a:endParaRPr lang="en-US" sz="2800" dirty="0">
              <a:latin typeface="Calibri" charset="0"/>
              <a:cs typeface="Arial" charset="0"/>
            </a:endParaRPr>
          </a:p>
          <a:p>
            <a:r>
              <a:rPr lang="en-US" sz="2800" dirty="0">
                <a:latin typeface="Calibri" charset="0"/>
                <a:cs typeface="Arial" charset="0"/>
              </a:rPr>
              <a:t>No such thing as deceleration</a:t>
            </a:r>
            <a:r>
              <a:rPr lang="en-US" sz="2800" dirty="0" smtClean="0">
                <a:latin typeface="Calibri" charset="0"/>
                <a:cs typeface="Arial" charset="0"/>
              </a:rPr>
              <a:t>…</a:t>
            </a:r>
          </a:p>
          <a:p>
            <a:r>
              <a:rPr lang="en-US" sz="2800" dirty="0">
                <a:latin typeface="Calibri" charset="0"/>
                <a:cs typeface="Arial" charset="0"/>
              </a:rPr>
              <a:t>	</a:t>
            </a:r>
            <a:r>
              <a:rPr lang="en-US" sz="2800" dirty="0" smtClean="0">
                <a:latin typeface="Calibri" charset="0"/>
                <a:cs typeface="Arial" charset="0"/>
              </a:rPr>
              <a:t>	…only </a:t>
            </a:r>
            <a:r>
              <a:rPr lang="en-US" sz="2800" dirty="0">
                <a:latin typeface="Calibri" charset="0"/>
                <a:cs typeface="Arial" charset="0"/>
              </a:rPr>
              <a:t>negative and positive acceleration. </a:t>
            </a:r>
          </a:p>
          <a:p>
            <a:endParaRPr lang="en-US" dirty="0">
              <a:latin typeface="Calibri" charset="0"/>
              <a:cs typeface="Arial" charset="0"/>
            </a:endParaRPr>
          </a:p>
          <a:p>
            <a:endParaRPr lang="en-US" dirty="0">
              <a:latin typeface="Calibri" charset="0"/>
              <a:cs typeface="Arial" charset="0"/>
            </a:endParaRPr>
          </a:p>
        </p:txBody>
      </p:sp>
      <p:pic>
        <p:nvPicPr>
          <p:cNvPr id="69637"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597525" y="976313"/>
            <a:ext cx="1511300"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50334537"/>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p:cNvSpPr>
            <a:spLocks noGrp="1"/>
          </p:cNvSpPr>
          <p:nvPr>
            <p:ph type="title"/>
          </p:nvPr>
        </p:nvSpPr>
        <p:spPr/>
        <p:txBody>
          <a:bodyPr/>
          <a:lstStyle/>
          <a:p>
            <a:r>
              <a:rPr lang="en-US">
                <a:latin typeface="Trebuchet MS" charset="0"/>
                <a:cs typeface="Arial" charset="0"/>
              </a:rPr>
              <a:t>Velocity and Acceleration</a:t>
            </a:r>
          </a:p>
        </p:txBody>
      </p:sp>
      <p:sp>
        <p:nvSpPr>
          <p:cNvPr id="3" name="Content Placeholder 2"/>
          <p:cNvSpPr>
            <a:spLocks noGrp="1"/>
          </p:cNvSpPr>
          <p:nvPr>
            <p:ph idx="1"/>
          </p:nvPr>
        </p:nvSpPr>
        <p:spPr/>
        <p:txBody>
          <a:bodyPr/>
          <a:lstStyle/>
          <a:p>
            <a:r>
              <a:rPr lang="en-US">
                <a:latin typeface="Calibri" charset="0"/>
                <a:cs typeface="Arial" charset="0"/>
              </a:rPr>
              <a:t>If Velocity and Acceleration are in the same direction:  you are speeding up</a:t>
            </a:r>
          </a:p>
          <a:p>
            <a:endParaRPr lang="en-US">
              <a:latin typeface="Calibri" charset="0"/>
              <a:cs typeface="Arial" charset="0"/>
            </a:endParaRPr>
          </a:p>
          <a:p>
            <a:r>
              <a:rPr lang="en-US">
                <a:latin typeface="Calibri" charset="0"/>
                <a:cs typeface="Arial" charset="0"/>
              </a:rPr>
              <a:t>If Velocity and Acceleration are in different directions: you are slowing down</a:t>
            </a:r>
          </a:p>
          <a:p>
            <a:endParaRPr lang="en-US">
              <a:latin typeface="Calibri" charset="0"/>
              <a:cs typeface="Arial" charset="0"/>
            </a:endParaRPr>
          </a:p>
          <a:p>
            <a:endParaRPr lang="en-US">
              <a:latin typeface="Calibri" charset="0"/>
              <a:cs typeface="Arial" charset="0"/>
            </a:endParaRPr>
          </a:p>
          <a:p>
            <a:r>
              <a:rPr lang="en-US">
                <a:latin typeface="Calibri" charset="0"/>
                <a:cs typeface="Arial" charset="0"/>
              </a:rPr>
              <a:t>If instantaneous Velocity is 0, there can still be an acceleration:   object is changing direction!</a:t>
            </a:r>
          </a:p>
          <a:p>
            <a:endParaRPr lang="en-US">
              <a:latin typeface="Calibri" charset="0"/>
              <a:cs typeface="Arial" charset="0"/>
            </a:endParaRPr>
          </a:p>
        </p:txBody>
      </p:sp>
      <p:pic>
        <p:nvPicPr>
          <p:cNvPr id="73733" name="Picture 5" descr="va same dir.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240353" y="1354138"/>
            <a:ext cx="1270000" cy="127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34" name="Picture 6" descr="va diff dir.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70600" y="3030538"/>
            <a:ext cx="1270000" cy="127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94265714"/>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Graphical Analysis </a:t>
            </a:r>
            <a:endParaRPr lang="en-US" dirty="0"/>
          </a:p>
        </p:txBody>
      </p:sp>
      <p:cxnSp>
        <p:nvCxnSpPr>
          <p:cNvPr id="7" name="Straight Connector 6"/>
          <p:cNvCxnSpPr/>
          <p:nvPr/>
        </p:nvCxnSpPr>
        <p:spPr>
          <a:xfrm flipH="1" flipV="1">
            <a:off x="1182883" y="1008621"/>
            <a:ext cx="12452" cy="4756707"/>
          </a:xfrm>
          <a:prstGeom prst="line">
            <a:avLst/>
          </a:prstGeom>
          <a:ln>
            <a:solidFill>
              <a:schemeClr val="tx1"/>
            </a:solidFill>
            <a:headEnd type="none"/>
            <a:tailEnd type="none"/>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rot="16200000">
            <a:off x="-275485" y="3088125"/>
            <a:ext cx="2050161" cy="584776"/>
          </a:xfrm>
          <a:prstGeom prst="rect">
            <a:avLst/>
          </a:prstGeom>
          <a:noFill/>
        </p:spPr>
        <p:txBody>
          <a:bodyPr wrap="none" rtlCol="0">
            <a:spAutoFit/>
          </a:bodyPr>
          <a:lstStyle/>
          <a:p>
            <a:r>
              <a:rPr lang="en-US" sz="3200" dirty="0" smtClean="0"/>
              <a:t>Velocity (v)</a:t>
            </a:r>
            <a:endParaRPr lang="en-US" sz="3200" dirty="0" smtClean="0"/>
          </a:p>
        </p:txBody>
      </p:sp>
      <p:cxnSp>
        <p:nvCxnSpPr>
          <p:cNvPr id="10" name="Straight Connector 9"/>
          <p:cNvCxnSpPr/>
          <p:nvPr/>
        </p:nvCxnSpPr>
        <p:spPr>
          <a:xfrm>
            <a:off x="1195335" y="5765327"/>
            <a:ext cx="7491465" cy="1"/>
          </a:xfrm>
          <a:prstGeom prst="line">
            <a:avLst/>
          </a:prstGeom>
          <a:ln>
            <a:solidFill>
              <a:schemeClr val="tx1"/>
            </a:solidFill>
            <a:headEnd type="none"/>
            <a:tailEnd type="none"/>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4286493" y="5765328"/>
            <a:ext cx="1489911" cy="584776"/>
          </a:xfrm>
          <a:prstGeom prst="rect">
            <a:avLst/>
          </a:prstGeom>
          <a:noFill/>
        </p:spPr>
        <p:txBody>
          <a:bodyPr wrap="none" rtlCol="0">
            <a:spAutoFit/>
          </a:bodyPr>
          <a:lstStyle/>
          <a:p>
            <a:r>
              <a:rPr lang="en-US" sz="3200" dirty="0" smtClean="0"/>
              <a:t>Time (t)</a:t>
            </a:r>
          </a:p>
        </p:txBody>
      </p:sp>
      <p:cxnSp>
        <p:nvCxnSpPr>
          <p:cNvPr id="13" name="Straight Connector 12"/>
          <p:cNvCxnSpPr/>
          <p:nvPr/>
        </p:nvCxnSpPr>
        <p:spPr>
          <a:xfrm flipV="1">
            <a:off x="1195335" y="1344828"/>
            <a:ext cx="4036694" cy="3942201"/>
          </a:xfrm>
          <a:prstGeom prst="line">
            <a:avLst/>
          </a:prstGeom>
          <a:ln>
            <a:solidFill>
              <a:srgbClr val="660066"/>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rot="18938641">
            <a:off x="1162593" y="3402467"/>
            <a:ext cx="2649133" cy="461665"/>
          </a:xfrm>
          <a:prstGeom prst="rect">
            <a:avLst/>
          </a:prstGeom>
          <a:noFill/>
        </p:spPr>
        <p:txBody>
          <a:bodyPr wrap="none" rtlCol="0">
            <a:spAutoFit/>
          </a:bodyPr>
          <a:lstStyle/>
          <a:p>
            <a:r>
              <a:rPr lang="en-US" sz="2400" dirty="0" smtClean="0">
                <a:solidFill>
                  <a:srgbClr val="660066"/>
                </a:solidFill>
              </a:rPr>
              <a:t>Higher </a:t>
            </a:r>
            <a:r>
              <a:rPr lang="en-US" sz="2400" dirty="0" smtClean="0">
                <a:solidFill>
                  <a:srgbClr val="660066"/>
                </a:solidFill>
              </a:rPr>
              <a:t>Acceleration</a:t>
            </a:r>
            <a:endParaRPr lang="en-US" sz="2400" dirty="0" smtClean="0">
              <a:solidFill>
                <a:srgbClr val="660066"/>
              </a:solidFill>
            </a:endParaRPr>
          </a:p>
        </p:txBody>
      </p:sp>
      <p:sp>
        <p:nvSpPr>
          <p:cNvPr id="17" name="TextBox 16"/>
          <p:cNvSpPr txBox="1"/>
          <p:nvPr/>
        </p:nvSpPr>
        <p:spPr>
          <a:xfrm rot="21074755">
            <a:off x="2456888" y="4634568"/>
            <a:ext cx="2591875" cy="461665"/>
          </a:xfrm>
          <a:prstGeom prst="rect">
            <a:avLst/>
          </a:prstGeom>
          <a:noFill/>
        </p:spPr>
        <p:txBody>
          <a:bodyPr wrap="none" rtlCol="0">
            <a:spAutoFit/>
          </a:bodyPr>
          <a:lstStyle/>
          <a:p>
            <a:r>
              <a:rPr lang="en-US" sz="2400" dirty="0" smtClean="0">
                <a:solidFill>
                  <a:srgbClr val="0000FF"/>
                </a:solidFill>
              </a:rPr>
              <a:t>Lower </a:t>
            </a:r>
            <a:r>
              <a:rPr lang="en-US" sz="2400" dirty="0" smtClean="0">
                <a:solidFill>
                  <a:srgbClr val="0000FF"/>
                </a:solidFill>
              </a:rPr>
              <a:t>Acceleration</a:t>
            </a:r>
            <a:endParaRPr lang="en-US" sz="2400" dirty="0" smtClean="0">
              <a:solidFill>
                <a:srgbClr val="0000FF"/>
              </a:solidFill>
            </a:endParaRPr>
          </a:p>
        </p:txBody>
      </p:sp>
      <p:cxnSp>
        <p:nvCxnSpPr>
          <p:cNvPr id="16" name="Straight Arrow Connector 15"/>
          <p:cNvCxnSpPr/>
          <p:nvPr/>
        </p:nvCxnSpPr>
        <p:spPr>
          <a:xfrm flipV="1">
            <a:off x="1195335" y="4533849"/>
            <a:ext cx="6449827" cy="1019008"/>
          </a:xfrm>
          <a:prstGeom prst="straightConnector1">
            <a:avLst/>
          </a:prstGeom>
          <a:ln>
            <a:solidFill>
              <a:srgbClr val="0000FF"/>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5068798" y="2126729"/>
            <a:ext cx="3999112" cy="830997"/>
          </a:xfrm>
          <a:prstGeom prst="rect">
            <a:avLst/>
          </a:prstGeom>
          <a:noFill/>
        </p:spPr>
        <p:txBody>
          <a:bodyPr wrap="none" rtlCol="0">
            <a:spAutoFit/>
          </a:bodyPr>
          <a:lstStyle/>
          <a:p>
            <a:pPr algn="ctr"/>
            <a:r>
              <a:rPr lang="en-US" sz="2400" dirty="0" smtClean="0"/>
              <a:t>Slope </a:t>
            </a:r>
            <a:r>
              <a:rPr lang="en-US" sz="2400" dirty="0" smtClean="0"/>
              <a:t>of velocity </a:t>
            </a:r>
            <a:r>
              <a:rPr lang="en-US" sz="2400" dirty="0" err="1" smtClean="0"/>
              <a:t>vs</a:t>
            </a:r>
            <a:r>
              <a:rPr lang="en-US" sz="2400" dirty="0" smtClean="0"/>
              <a:t> time graph</a:t>
            </a:r>
          </a:p>
          <a:p>
            <a:pPr algn="ctr"/>
            <a:r>
              <a:rPr lang="en-US" sz="2400" dirty="0" smtClean="0"/>
              <a:t>related </a:t>
            </a:r>
            <a:r>
              <a:rPr lang="en-US" sz="2400" dirty="0" smtClean="0"/>
              <a:t>to </a:t>
            </a:r>
            <a:r>
              <a:rPr lang="en-US" sz="2400" dirty="0" smtClean="0"/>
              <a:t>acceleration!</a:t>
            </a:r>
            <a:endParaRPr lang="en-US" sz="2400" dirty="0" smtClean="0"/>
          </a:p>
        </p:txBody>
      </p:sp>
      <p:cxnSp>
        <p:nvCxnSpPr>
          <p:cNvPr id="15" name="Straight Arrow Connector 14"/>
          <p:cNvCxnSpPr/>
          <p:nvPr/>
        </p:nvCxnSpPr>
        <p:spPr>
          <a:xfrm>
            <a:off x="1195335" y="1196227"/>
            <a:ext cx="6320686" cy="4090802"/>
          </a:xfrm>
          <a:prstGeom prst="straightConnector1">
            <a:avLst/>
          </a:prstGeom>
          <a:ln>
            <a:solidFill>
              <a:srgbClr val="FF0000"/>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rot="2006553">
            <a:off x="3951489" y="3407560"/>
            <a:ext cx="2927454" cy="461665"/>
          </a:xfrm>
          <a:prstGeom prst="rect">
            <a:avLst/>
          </a:prstGeom>
          <a:noFill/>
        </p:spPr>
        <p:txBody>
          <a:bodyPr wrap="none" rtlCol="0">
            <a:spAutoFit/>
          </a:bodyPr>
          <a:lstStyle/>
          <a:p>
            <a:r>
              <a:rPr lang="en-US" sz="2400" dirty="0" smtClean="0">
                <a:solidFill>
                  <a:srgbClr val="FF0000"/>
                </a:solidFill>
              </a:rPr>
              <a:t>Negative </a:t>
            </a:r>
            <a:r>
              <a:rPr lang="en-US" sz="2400" dirty="0" smtClean="0">
                <a:solidFill>
                  <a:srgbClr val="FF0000"/>
                </a:solidFill>
              </a:rPr>
              <a:t>Acceleration</a:t>
            </a:r>
            <a:endParaRPr lang="en-US" sz="2400" dirty="0" smtClean="0">
              <a:solidFill>
                <a:srgbClr val="FF0000"/>
              </a:solidFill>
            </a:endParaRPr>
          </a:p>
        </p:txBody>
      </p:sp>
    </p:spTree>
    <p:extLst>
      <p:ext uri="{BB962C8B-B14F-4D97-AF65-F5344CB8AC3E}">
        <p14:creationId xmlns:p14="http://schemas.microsoft.com/office/powerpoint/2010/main" val="189938764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0-#ppt_w/2"/>
                                          </p:val>
                                        </p:tav>
                                        <p:tav tm="100000">
                                          <p:val>
                                            <p:strVal val="#ppt_x"/>
                                          </p:val>
                                        </p:tav>
                                      </p:tavLst>
                                    </p:anim>
                                    <p:anim calcmode="lin" valueType="num">
                                      <p:cBhvr additive="base">
                                        <p:cTn id="24" dur="5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0-#ppt_w/2"/>
                                          </p:val>
                                        </p:tav>
                                        <p:tav tm="100000">
                                          <p:val>
                                            <p:strVal val="#ppt_x"/>
                                          </p:val>
                                        </p:tav>
                                      </p:tavLst>
                                    </p:anim>
                                    <p:anim calcmode="lin" valueType="num">
                                      <p:cBhvr additive="base">
                                        <p:cTn id="28"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ppt_x"/>
                                          </p:val>
                                        </p:tav>
                                        <p:tav tm="100000">
                                          <p:val>
                                            <p:strVal val="#ppt_x"/>
                                          </p:val>
                                        </p:tav>
                                      </p:tavLst>
                                    </p:anim>
                                    <p:anim calcmode="lin" valueType="num">
                                      <p:cBhvr additive="base">
                                        <p:cTn id="34" dur="500" fill="hold"/>
                                        <p:tgtEl>
                                          <p:spTgt spid="16"/>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ppt_x"/>
                                          </p:val>
                                        </p:tav>
                                        <p:tav tm="100000">
                                          <p:val>
                                            <p:strVal val="#ppt_x"/>
                                          </p:val>
                                        </p:tav>
                                      </p:tavLst>
                                    </p:anim>
                                    <p:anim calcmode="lin" valueType="num">
                                      <p:cBhvr additive="base">
                                        <p:cTn id="3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3" fill="hold" nodeType="click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1+#ppt_w/2"/>
                                          </p:val>
                                        </p:tav>
                                        <p:tav tm="100000">
                                          <p:val>
                                            <p:strVal val="#ppt_x"/>
                                          </p:val>
                                        </p:tav>
                                      </p:tavLst>
                                    </p:anim>
                                    <p:anim calcmode="lin" valueType="num">
                                      <p:cBhvr additive="base">
                                        <p:cTn id="44" dur="500" fill="hold"/>
                                        <p:tgtEl>
                                          <p:spTgt spid="15"/>
                                        </p:tgtEl>
                                        <p:attrNameLst>
                                          <p:attrName>ppt_y</p:attrName>
                                        </p:attrNameLst>
                                      </p:cBhvr>
                                      <p:tavLst>
                                        <p:tav tm="0">
                                          <p:val>
                                            <p:strVal val="0-#ppt_h/2"/>
                                          </p:val>
                                        </p:tav>
                                        <p:tav tm="100000">
                                          <p:val>
                                            <p:strVal val="#ppt_y"/>
                                          </p:val>
                                        </p:tav>
                                      </p:tavLst>
                                    </p:anim>
                                  </p:childTnLst>
                                </p:cTn>
                              </p:par>
                              <p:par>
                                <p:cTn id="45" presetID="2" presetClass="entr" presetSubtype="3"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1+#ppt_w/2"/>
                                          </p:val>
                                        </p:tav>
                                        <p:tav tm="100000">
                                          <p:val>
                                            <p:strVal val="#ppt_x"/>
                                          </p:val>
                                        </p:tav>
                                      </p:tavLst>
                                    </p:anim>
                                    <p:anim calcmode="lin" valueType="num">
                                      <p:cBhvr additive="base">
                                        <p:cTn id="48" dur="500" fill="hold"/>
                                        <p:tgtEl>
                                          <p:spTgt spid="18"/>
                                        </p:tgtEl>
                                        <p:attrNameLst>
                                          <p:attrName>ppt_y</p:attrName>
                                        </p:attrNameLst>
                                      </p:cBhvr>
                                      <p:tavLst>
                                        <p:tav tm="0">
                                          <p:val>
                                            <p:strVal val="0-#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4" grpId="0"/>
      <p:bldP spid="17" grpId="0"/>
      <p:bldP spid="9" grpId="0"/>
      <p:bldP spid="18"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38100" cmpd="sng">
          <a:solidFill>
            <a:srgbClr val="00CC99"/>
          </a:solidFill>
        </a:ln>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1"/>
          </a:solidFill>
          <a:headEnd type="none"/>
          <a:tailEnd type="arrow"/>
        </a:ln>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sz="3200" dirty="0" err="1" smtClean="0"/>
        </a:defPPr>
      </a:lstStyle>
    </a:txDef>
  </a:objectDefaults>
  <a:extraClrSchemeLst/>
</a:theme>
</file>

<file path=docProps/app.xml><?xml version="1.0" encoding="utf-8"?>
<Properties xmlns="http://schemas.openxmlformats.org/officeDocument/2006/extended-properties" xmlns:vt="http://schemas.openxmlformats.org/officeDocument/2006/docPropsVTypes">
  <Template/>
  <TotalTime>1382</TotalTime>
  <Words>825</Words>
  <Application>Microsoft Macintosh PowerPoint</Application>
  <PresentationFormat>On-screen Show (4:3)</PresentationFormat>
  <Paragraphs>168</Paragraphs>
  <Slides>24</Slides>
  <Notes>0</Notes>
  <HiddenSlides>1</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26" baseType="lpstr">
      <vt:lpstr>Office Theme</vt:lpstr>
      <vt:lpstr>Equation</vt:lpstr>
      <vt:lpstr>Classical Mechanics  Lecture 3</vt:lpstr>
      <vt:lpstr>Things you asked about:</vt:lpstr>
      <vt:lpstr>Previously: Graphical Analysis </vt:lpstr>
      <vt:lpstr>Finding displacement using velocity graph</vt:lpstr>
      <vt:lpstr>Finding displacement using velocity graph</vt:lpstr>
      <vt:lpstr>Instantaneous Velocity</vt:lpstr>
      <vt:lpstr>acceleration</vt:lpstr>
      <vt:lpstr>Velocity and Acceleration</vt:lpstr>
      <vt:lpstr>Graphical Analysis </vt:lpstr>
      <vt:lpstr>Checkpoint 1</vt:lpstr>
      <vt:lpstr>Checkpoint 2</vt:lpstr>
      <vt:lpstr>Checkpoint 2 Explanation</vt:lpstr>
      <vt:lpstr>Checkpoint 3</vt:lpstr>
      <vt:lpstr>Checkpoint 3 Extension</vt:lpstr>
      <vt:lpstr>Checkpoint 3 Extension</vt:lpstr>
      <vt:lpstr>Checkpoint 3 Extension</vt:lpstr>
      <vt:lpstr>Example: Throwing A Ball Up</vt:lpstr>
      <vt:lpstr>Big 3 Kinematics Equations</vt:lpstr>
      <vt:lpstr>Big 3 for Free Fall</vt:lpstr>
      <vt:lpstr>Problem Solving: Free Fall Example</vt:lpstr>
      <vt:lpstr>Identify what we have/need:</vt:lpstr>
      <vt:lpstr>Select Equation</vt:lpstr>
      <vt:lpstr>Solve for unknown</vt:lpstr>
      <vt:lpstr>Follow up Questions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Hamilton College</dc:creator>
  <cp:lastModifiedBy>Hamilton College</cp:lastModifiedBy>
  <cp:revision>39</cp:revision>
  <dcterms:created xsi:type="dcterms:W3CDTF">2015-05-06T20:10:32Z</dcterms:created>
  <dcterms:modified xsi:type="dcterms:W3CDTF">2015-07-08T16:34:01Z</dcterms:modified>
</cp:coreProperties>
</file>